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146846962" r:id="rId2"/>
    <p:sldId id="2147482349" r:id="rId3"/>
    <p:sldId id="2147473300" r:id="rId4"/>
    <p:sldId id="2147482262" r:id="rId5"/>
    <p:sldId id="2147482139" r:id="rId6"/>
    <p:sldId id="2147481193" r:id="rId7"/>
    <p:sldId id="2147481245" r:id="rId8"/>
    <p:sldId id="2147482348" r:id="rId9"/>
    <p:sldId id="2147482353" r:id="rId10"/>
    <p:sldId id="536" r:id="rId11"/>
    <p:sldId id="2147473415" r:id="rId12"/>
    <p:sldId id="2147473416" r:id="rId13"/>
    <p:sldId id="2147473457" r:id="rId14"/>
    <p:sldId id="2146847278" r:id="rId15"/>
    <p:sldId id="2147482350" r:id="rId16"/>
    <p:sldId id="265" r:id="rId17"/>
    <p:sldId id="214748235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7E79"/>
    <a:srgbClr val="FFFFFF"/>
    <a:srgbClr val="00B0F0"/>
    <a:srgbClr val="D9D9D9"/>
    <a:srgbClr val="00B050"/>
    <a:srgbClr val="ED7D31"/>
    <a:srgbClr val="A6A6A6"/>
    <a:srgbClr val="000000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/>
    <p:restoredTop sz="82993"/>
  </p:normalViewPr>
  <p:slideViewPr>
    <p:cSldViewPr snapToGrid="0">
      <p:cViewPr varScale="1">
        <p:scale>
          <a:sx n="101" d="100"/>
          <a:sy n="101" d="100"/>
        </p:scale>
        <p:origin x="1712" y="18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246FC-7635-3844-B0B4-BBB98F41E559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A4733-BFEA-724D-9DC5-638028538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4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A4733-BFEA-724D-9DC5-6380285384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05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5740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C4E5A-670B-35FA-2788-A918C230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8763CC-7FF9-AEC7-CE44-4644F29912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A3A2D-63B3-FE46-CA44-2C9C6DBAA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B5DFC-0B5D-1822-290C-8EB01F7C9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A4733-BFEA-724D-9DC5-6380285384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Talks by people not familiar with AI. Sometimes making wrong claims.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Some very good lectures/talks do exist:</a:t>
            </a:r>
          </a:p>
          <a:p>
            <a:pPr lvl="1"/>
            <a:r>
              <a:rPr lang="en-US" sz="2800" dirty="0"/>
              <a:t>Tend to go deep into technical details and even coding</a:t>
            </a:r>
          </a:p>
          <a:p>
            <a:pPr lvl="1"/>
            <a:r>
              <a:rPr lang="en-US" sz="2800" dirty="0"/>
              <a:t>Makes it difficult for a layman to fully grasp and understand</a:t>
            </a:r>
          </a:p>
          <a:p>
            <a:pPr lvl="1"/>
            <a:r>
              <a:rPr lang="en-US" sz="2800" dirty="0"/>
              <a:t>Experts locked in the silos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A4733-BFEA-724D-9DC5-6380285384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28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0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189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8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468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A4733-BFEA-724D-9DC5-6380285384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16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A4733-BFEA-724D-9DC5-6380285384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6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8283-D3C3-8E05-0A04-901ADC9ED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035E5-9B37-55E0-4A05-2C4DECA67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8BADB-E8EA-CE4D-CE3F-F6DD9178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57CF-498F-614E-A066-2E35C474E780}" type="datetime1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D0054-8B48-7EC7-1FB3-8FE6582B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8EF79-455C-6615-6060-AD15731C4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9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7D5F-75CD-D06C-2524-AF036CBF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96973-D747-6A01-AB42-3C56E916D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ED460-56D5-8355-975D-9AE81D9A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84D1-A8F5-3948-8C4E-AA98C46A049A}" type="datetime1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2EDC6-B8DA-A571-E265-BF33119B0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1ED9E-9504-A037-8B5F-DC5CD8ED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3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92884-E312-82D7-8DE1-33701035F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6A4B9-B9DB-DD55-5CC0-038A04FC5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4F6F0-4454-2120-9F98-551DBE95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3E680-0C54-AD41-902F-5597568A1398}" type="datetime1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11EA0-3678-3D9E-6A10-09B7CCF46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9BC42-9CBC-A46F-3E88-E785E130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53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655" y="1728000"/>
            <a:ext cx="5580000" cy="4734000"/>
          </a:xfrm>
        </p:spPr>
        <p:txBody>
          <a:bodyPr rIns="91440">
            <a:normAutofit/>
          </a:bodyPr>
          <a:lstStyle>
            <a:lvl1pPr marL="228589" indent="-228589">
              <a:spcBef>
                <a:spcPts val="900"/>
              </a:spcBef>
              <a:buFont typeface="Wingdings" pitchFamily="2" charset="2"/>
              <a:buChar char="§"/>
              <a:defRPr sz="2400" baseline="0">
                <a:solidFill>
                  <a:schemeClr val="tx2"/>
                </a:solidFill>
              </a:defRPr>
            </a:lvl1pPr>
            <a:lvl2pPr marL="457178" indent="-228589">
              <a:spcBef>
                <a:spcPts val="0"/>
              </a:spcBef>
              <a:defRPr sz="2200" baseline="0">
                <a:solidFill>
                  <a:schemeClr val="tx2"/>
                </a:solidFill>
              </a:defRPr>
            </a:lvl2pPr>
            <a:lvl3pPr marL="685766" indent="-228589">
              <a:spcBef>
                <a:spcPts val="0"/>
              </a:spcBef>
              <a:buFont typeface="Wingdings" pitchFamily="2" charset="2"/>
              <a:buChar char="§"/>
              <a:defRPr sz="2000" baseline="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517" y="1728000"/>
            <a:ext cx="5580000" cy="4720611"/>
          </a:xfrm>
        </p:spPr>
        <p:txBody>
          <a:bodyPr>
            <a:normAutofit/>
          </a:bodyPr>
          <a:lstStyle>
            <a:lvl1pPr marL="228589" indent="-228589">
              <a:spcBef>
                <a:spcPts val="900"/>
              </a:spcBef>
              <a:buFont typeface="Wingdings" pitchFamily="2" charset="2"/>
              <a:buChar char="§"/>
              <a:defRPr sz="2400" baseline="0">
                <a:solidFill>
                  <a:schemeClr val="tx2"/>
                </a:solidFill>
              </a:defRPr>
            </a:lvl1pPr>
            <a:lvl2pPr marL="457178" indent="-228589">
              <a:spcBef>
                <a:spcPts val="0"/>
              </a:spcBef>
              <a:defRPr sz="2200" baseline="0">
                <a:solidFill>
                  <a:schemeClr val="tx2"/>
                </a:solidFill>
              </a:defRPr>
            </a:lvl2pPr>
            <a:lvl3pPr marL="685766" indent="-228589">
              <a:spcBef>
                <a:spcPts val="0"/>
              </a:spcBef>
              <a:buFont typeface="Wingdings" pitchFamily="2" charset="2"/>
              <a:buChar char="§"/>
              <a:defRPr sz="2000" baseline="0">
                <a:solidFill>
                  <a:schemeClr val="tx2"/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456656" y="300859"/>
            <a:ext cx="11248513" cy="91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000" baseline="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105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13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3711980" cy="953294"/>
          </a:xfrm>
        </p:spPr>
        <p:txBody>
          <a:bodyPr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9264" y="646941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77FA90-E771-AC82-090E-6FBBAE263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1714500"/>
            <a:ext cx="509125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3C39AE1-8603-84DA-CC2F-0C36A1C9D1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714500"/>
            <a:ext cx="5091258" cy="428625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8751235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024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4340CDF-396E-8FEA-9F33-A868AEB7DE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04B77E5-DBD6-E6DD-D620-C878361A7B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83D79D-159D-684B-A0A2-E6DD61C3A5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0252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50B9EEB-A8EA-2744-D650-EC7233DAFF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15717" y="3328416"/>
            <a:ext cx="2481638" cy="2667125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671239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763524"/>
            <a:ext cx="5521401" cy="1138428"/>
          </a:xfrm>
        </p:spPr>
        <p:txBody>
          <a:bodyPr rIns="457200"/>
          <a:lstStyle>
            <a:lvl1pPr>
              <a:lnSpc>
                <a:spcPct val="100000"/>
              </a:lnSpc>
              <a:defRPr sz="3199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192600"/>
            <a:ext cx="2477765" cy="22402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3186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98651" y="288037"/>
            <a:ext cx="2481638" cy="2572543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3186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98651" y="3333750"/>
            <a:ext cx="2481638" cy="2476500"/>
          </a:xfrm>
          <a:prstGeom prst="rect">
            <a:avLst/>
          </a:prstGeom>
        </p:spPr>
        <p:txBody>
          <a:bodyPr/>
          <a:lstStyle>
            <a:lvl1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580528">
              <a:lnSpc>
                <a:spcPct val="100000"/>
              </a:lnSpc>
              <a:spcBef>
                <a:spcPts val="0"/>
              </a:spcBef>
              <a:defRPr sz="1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200639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2" y="210314"/>
            <a:ext cx="8569796" cy="4095751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1" y="6469422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7" y="6402119"/>
            <a:ext cx="2477765" cy="190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0987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E414-D2B3-B40C-E344-085DBCEA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55DBD-8DFD-42DC-12A5-297B1AC2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33D64-AF6A-AA07-C761-7226ACEB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D126-A57A-9842-BF14-A38A764CDF6D}" type="datetime1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4AB35-EAB6-2DFD-2A4C-786DC2E0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D17B-93E7-3F40-F91C-C7509F99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7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19A7-78B2-2DA0-3C42-6BF9A6106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F9EC6-A4AA-96BC-7F10-CEC86DD56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9A2BA-57BD-2A3F-13CC-2D23BFF2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5FC2A-5C03-8E4F-B4EB-A08AD91939FC}" type="datetime1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A26D4-3944-4DB8-ED23-9D322D1D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D66A5-05B8-8FFE-B07A-348E1DFF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B843-10E1-5EF4-E34D-7135F27D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3CB16-9BC7-EE42-096D-057E71E7C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6E813-F0F8-C5BF-0923-5EC0DBACD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07884-C0B7-4DCC-B2DA-A732C2F66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4E4BC-D688-1340-99FD-981767A653AB}" type="datetime1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EF76-F6DA-C765-B5F1-A74C89E6D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0059D-6824-FA14-69EE-F8C22B87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52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114C-76E8-6F85-82EF-89126506E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8D65-ACAF-D077-8D11-0BFC14418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D27C8-F3BA-5350-B812-0433508E9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C9B8D-6C61-8BD1-2821-40C758F3D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E3B28A-0030-E114-92EE-A93B7DD0C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7AA334-1748-0623-A4F0-05A1AC36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0CDDE-4F55-0B43-87CA-92C260F9EEE3}" type="datetime1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001CD9-BA1B-5AD6-84D6-199CDAE67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CF1C8-CB48-6DBA-26AC-0BE9EEA6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7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4F38-A69F-6F26-CBC5-AB425770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7CD53-77EF-23B6-52E4-EC1ABF25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7CF8-F062-144D-91D5-C40E592C9853}" type="datetime1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BCA0B-EB18-59D2-77DC-0B7BD326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7D28C-5006-17D3-F1FE-3AEF7538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53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6F9CD3-3C78-72FF-DC9C-26DD1253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25259-F52B-E140-BA2C-0E3B3D44AA82}" type="datetime1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425F4-9692-5B8E-2412-0CE77BB8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DE99A-DC44-81B2-6345-83D4C441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13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D927-F403-E1F9-4420-A0B96E1F9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65290-64A3-3E03-24C5-F47BF9832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D58D4-8131-C221-995D-503392929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4C7E0-88F2-9054-D149-912FE726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D62E2-F906-304E-8A2B-5B157E45B4C1}" type="datetime1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92D72-0D0A-8829-BCA0-7750FD3AC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94BCE-AEFA-00E0-EBE9-64E639ED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2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4858-3BF9-36AF-1D37-27D492338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C0BD2-1F93-92D7-758C-79F0140B3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5B53E-3714-0F4D-6ECF-5F96FD836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9ED14-43BA-BA3B-ADB4-5C8C7F14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A5B0D-7BBE-2A4D-88CD-2CC553FE79B5}" type="datetime1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E0BB5-3E2E-7F34-3353-D0897D2C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CC4AA-1F9A-FB96-11B4-3BEA06AA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61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ED1B2-DFD9-E8F3-2D96-D167C9FA5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9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C09F4-137D-B724-D05A-F951D0F4C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11550"/>
            <a:ext cx="10515600" cy="4765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C7494-B846-1FD6-D49C-D70BFFCB4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ED78D-CC40-4949-99F0-D5134C350190}" type="datetime1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8721B-2B00-D2F0-602A-D2B5F6E1F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B735-70EF-43EB-80F7-37CA9CE63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4DBE75-5AA3-3502-54B2-5A5245DBC4E7}"/>
              </a:ext>
            </a:extLst>
          </p:cNvPr>
          <p:cNvGrpSpPr/>
          <p:nvPr userDrawn="1"/>
        </p:nvGrpSpPr>
        <p:grpSpPr>
          <a:xfrm>
            <a:off x="-1" y="-17928"/>
            <a:ext cx="12192001" cy="154454"/>
            <a:chOff x="-1" y="-3870"/>
            <a:chExt cx="12757215" cy="3689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5E3A16-9215-FF67-116F-5E8A2EF5C816}"/>
                </a:ext>
              </a:extLst>
            </p:cNvPr>
            <p:cNvSpPr/>
            <p:nvPr userDrawn="1"/>
          </p:nvSpPr>
          <p:spPr>
            <a:xfrm>
              <a:off x="-1" y="0"/>
              <a:ext cx="4252405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48F848-3A08-F96D-ED42-1239F0620F5F}"/>
                </a:ext>
              </a:extLst>
            </p:cNvPr>
            <p:cNvSpPr/>
            <p:nvPr userDrawn="1"/>
          </p:nvSpPr>
          <p:spPr>
            <a:xfrm>
              <a:off x="4252404" y="0"/>
              <a:ext cx="4252405" cy="3651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CB4BBF-6B55-DBAC-1033-BC345CB42B00}"/>
                </a:ext>
              </a:extLst>
            </p:cNvPr>
            <p:cNvSpPr/>
            <p:nvPr userDrawn="1"/>
          </p:nvSpPr>
          <p:spPr>
            <a:xfrm>
              <a:off x="8504809" y="-3870"/>
              <a:ext cx="4252405" cy="3651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E8442B5-F089-E797-443D-DA26EED38751}"/>
              </a:ext>
            </a:extLst>
          </p:cNvPr>
          <p:cNvSpPr/>
          <p:nvPr userDrawn="1"/>
        </p:nvSpPr>
        <p:spPr>
          <a:xfrm>
            <a:off x="0" y="3206338"/>
            <a:ext cx="169333" cy="36516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2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6" r:id="rId13"/>
    <p:sldLayoutId id="2147483670" r:id="rId14"/>
    <p:sldLayoutId id="2147483674" r:id="rId15"/>
    <p:sldLayoutId id="2147483675" r:id="rId16"/>
    <p:sldLayoutId id="214748367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jpe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Mukherjee,+S" TargetMode="External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mailto:youtube.com/@asimmunawar" TargetMode="External"/><Relationship Id="rId7" Type="http://schemas.openxmlformats.org/officeDocument/2006/relationships/hyperlink" Target="https://github.com/asimmunawar/ml-course" TargetMode="External"/><Relationship Id="rId12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reads.net/@asimunawar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youtube.com/redirect?event=channel_description&amp;redir_token=QUFFLUhqbkJLdWMwVXpXc3F5WGVCcnctZjdNLVFlenRpUXxBQ3Jtc0trd3N3eF9zbmRuS1BObEZkb2tSbjBDSExDNlNKM3NqakRJN1VpRTEtWTNPVERjT1BmSVJMSjVLTDY2N0g2cWlVZi1GajBrTFkxOHdQUExLUmZoZ21qOXdvZUNveHFjalR2UDBRUGNrX0dGdlcwOGEwZw&amp;q=https%3A%2F%2Fwww.linkedin.com%2Fin%2Fasimmunawar%2F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s://www.youtube.com/redirect?event=channel_description&amp;redir_token=QUFFLUhqa2NUaUs0RDA1MFFBSlN3VWYycllaaXMtQy16Z3xBQ3Jtc0ttVVBzVTVjZ3VCRXRfaFppdE5xaWhJbXNHeVVNTFpqVXdqakdaV29EeXZROGFxYkp6N01LdFB5NjdObjN3a1prbXhiOXJzS0N0UEhQY3FRZk8tTlcxQVc1ak1aRUdtYjR6NGJPWGthRFF6cnZLNEViUQ&amp;q=https%3A%2F%2Fx.com%2Fasimunawar" TargetMode="External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mmunawar/ml-cour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2.emf"/><Relationship Id="rId12" Type="http://schemas.openxmlformats.org/officeDocument/2006/relationships/image" Target="../media/image17.tiff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tiff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tiff"/><Relationship Id="rId14" Type="http://schemas.openxmlformats.org/officeDocument/2006/relationships/image" Target="../media/image19.png"/><Relationship Id="rId22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1BCECE-7A6A-1DF4-FEFB-5EE0EACD3DDA}"/>
              </a:ext>
            </a:extLst>
          </p:cNvPr>
          <p:cNvSpPr/>
          <p:nvPr/>
        </p:nvSpPr>
        <p:spPr>
          <a:xfrm>
            <a:off x="168442" y="5570621"/>
            <a:ext cx="12023558" cy="8595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2BB0C-9B69-129B-C010-A2B1C0E3D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4109" y="866274"/>
            <a:ext cx="6489032" cy="3047868"/>
          </a:xfrm>
        </p:spPr>
        <p:txBody>
          <a:bodyPr>
            <a:normAutofit fontScale="90000"/>
          </a:bodyPr>
          <a:lstStyle/>
          <a:p>
            <a:r>
              <a:rPr lang="en-US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Generative AI </a:t>
            </a:r>
            <a:br>
              <a:rPr lang="en-US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&amp; </a:t>
            </a:r>
            <a:br>
              <a:rPr lang="en-US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Large Language Models (LLMs)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E5D238-A24C-121E-4461-5E770C32379B}"/>
              </a:ext>
            </a:extLst>
          </p:cNvPr>
          <p:cNvSpPr txBox="1">
            <a:spLocks/>
          </p:cNvSpPr>
          <p:nvPr/>
        </p:nvSpPr>
        <p:spPr>
          <a:xfrm>
            <a:off x="1084875" y="38959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Were we in an AI stone age before LLMs?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15905-0147-70F6-1D39-2E9B584B6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42" y="4925965"/>
            <a:ext cx="1467853" cy="155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060C6C6-1017-29F7-D288-8DB456A5F2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323" y="681008"/>
            <a:ext cx="4934500" cy="34465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7DDCE0-4A90-8F6B-2978-7DBFE36498D5}"/>
              </a:ext>
            </a:extLst>
          </p:cNvPr>
          <p:cNvSpPr txBox="1"/>
          <p:nvPr/>
        </p:nvSpPr>
        <p:spPr>
          <a:xfrm>
            <a:off x="692323" y="3549379"/>
            <a:ext cx="23774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/pdf/2108.07258.pdf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3FED2-F2A0-1D9B-52D5-B183D07786DE}"/>
              </a:ext>
            </a:extLst>
          </p:cNvPr>
          <p:cNvSpPr txBox="1"/>
          <p:nvPr/>
        </p:nvSpPr>
        <p:spPr>
          <a:xfrm>
            <a:off x="168442" y="6540817"/>
            <a:ext cx="6100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openclipart.org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/detail/321968/fire-starter-caveman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EE023-A9A0-DC3B-2E8B-84B7CD12A3E6}"/>
              </a:ext>
            </a:extLst>
          </p:cNvPr>
          <p:cNvSpPr txBox="1"/>
          <p:nvPr/>
        </p:nvSpPr>
        <p:spPr>
          <a:xfrm>
            <a:off x="6701566" y="4797610"/>
            <a:ext cx="292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By: Asim Munawar</a:t>
            </a:r>
          </a:p>
        </p:txBody>
      </p:sp>
    </p:spTree>
    <p:extLst>
      <p:ext uri="{BB962C8B-B14F-4D97-AF65-F5344CB8AC3E}">
        <p14:creationId xmlns:p14="http://schemas.microsoft.com/office/powerpoint/2010/main" val="1224394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6563-2B8E-BC80-D0D7-1ED571ACC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27" y="285719"/>
            <a:ext cx="5521401" cy="674542"/>
          </a:xfrm>
        </p:spPr>
        <p:txBody>
          <a:bodyPr>
            <a:normAutofit fontScale="90000"/>
          </a:bodyPr>
          <a:lstStyle/>
          <a:p>
            <a:r>
              <a:rPr lang="en-US" dirty="0"/>
              <a:t>Foundation models training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813D6-5ED6-9A38-316B-0E422FE225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50478" y="353913"/>
            <a:ext cx="2737697" cy="250674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D62FE"/>
                </a:solidFill>
              </a:rPr>
              <a:t>1. Pre-training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spcBef>
                <a:spcPts val="300"/>
              </a:spcBef>
              <a:buNone/>
            </a:pPr>
            <a:r>
              <a:rPr lang="en-CA" dirty="0"/>
              <a:t>The models absorb knowledge from enormous unlabeled text datasets. (100B – 5T Tokens)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FD26B-995C-97E5-79CE-C55473DED2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466912" y="2594807"/>
            <a:ext cx="2721263" cy="18874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D62FE"/>
                </a:solidFill>
              </a:rPr>
              <a:t>2. Supervised fine-tuning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Refines these models to better adhere to specific instructions. (~ 50K – 100K Instructions)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55F095-493C-B2AA-49B7-76B27ED1B01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487222" y="4663700"/>
            <a:ext cx="2700953" cy="20723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D62FE"/>
                </a:solidFill>
              </a:rPr>
              <a:t>3. Alignment (RLHF)</a:t>
            </a:r>
          </a:p>
          <a:p>
            <a:pPr marL="0" indent="0">
              <a:buNone/>
            </a:pPr>
            <a:endParaRPr lang="en-US" sz="1200" dirty="0">
              <a:solidFill>
                <a:schemeClr val="accent1"/>
              </a:solidFill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dirty="0"/>
              <a:t>Makes the LLMs to respond more helpfully and safely to user prompts. (~ 50K – 100K Examples)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F0883620-DAD8-9CD8-FAD3-6B6E31563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8" y="2419977"/>
            <a:ext cx="4197814" cy="18874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" name="Group">
            <a:extLst>
              <a:ext uri="{FF2B5EF4-FFF2-40B4-BE49-F238E27FC236}">
                <a16:creationId xmlns:a16="http://schemas.microsoft.com/office/drawing/2014/main" id="{CC26C048-07DF-EE77-7309-79DFD179386A}"/>
              </a:ext>
            </a:extLst>
          </p:cNvPr>
          <p:cNvGrpSpPr>
            <a:grpSpLocks noChangeAspect="1"/>
          </p:cNvGrpSpPr>
          <p:nvPr/>
        </p:nvGrpSpPr>
        <p:grpSpPr>
          <a:xfrm>
            <a:off x="1211895" y="4960838"/>
            <a:ext cx="2590832" cy="1156070"/>
            <a:chOff x="0" y="0"/>
            <a:chExt cx="3211821" cy="1433162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7A08C990-2944-507A-969C-867760AA6A40}"/>
                </a:ext>
              </a:extLst>
            </p:cNvPr>
            <p:cNvSpPr/>
            <p:nvPr/>
          </p:nvSpPr>
          <p:spPr>
            <a:xfrm>
              <a:off x="0" y="0"/>
              <a:ext cx="3211822" cy="14331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25397" tIns="25397" rIns="25397" bIns="25397" numCol="1" anchor="ctr">
              <a:noAutofit/>
            </a:bodyPr>
            <a:lstStyle/>
            <a:p>
              <a:pPr defTabSz="412657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>
                <a:solidFill>
                  <a:srgbClr val="000000"/>
                </a:solidFill>
                <a:latin typeface="IBM Plex Sans Light" panose="020B0403050203000203" pitchFamily="34" charset="0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" name="Straight Connector 523">
              <a:extLst>
                <a:ext uri="{FF2B5EF4-FFF2-40B4-BE49-F238E27FC236}">
                  <a16:creationId xmlns:a16="http://schemas.microsoft.com/office/drawing/2014/main" id="{FC8238A0-FF5A-7D84-9504-C420F796D828}"/>
                </a:ext>
              </a:extLst>
            </p:cNvPr>
            <p:cNvSpPr/>
            <p:nvPr/>
          </p:nvSpPr>
          <p:spPr>
            <a:xfrm flipH="1">
              <a:off x="911403" y="510331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5" name="Straight Connector 524">
              <a:extLst>
                <a:ext uri="{FF2B5EF4-FFF2-40B4-BE49-F238E27FC236}">
                  <a16:creationId xmlns:a16="http://schemas.microsoft.com/office/drawing/2014/main" id="{193F07E9-F30E-9D71-83B1-25E84D0642EA}"/>
                </a:ext>
              </a:extLst>
            </p:cNvPr>
            <p:cNvSpPr/>
            <p:nvPr/>
          </p:nvSpPr>
          <p:spPr>
            <a:xfrm flipH="1" flipV="1">
              <a:off x="195534" y="51033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6" name="Straight Connector 540">
              <a:extLst>
                <a:ext uri="{FF2B5EF4-FFF2-40B4-BE49-F238E27FC236}">
                  <a16:creationId xmlns:a16="http://schemas.microsoft.com/office/drawing/2014/main" id="{3C985355-D993-B757-A5E4-EB98EC9ECB93}"/>
                </a:ext>
              </a:extLst>
            </p:cNvPr>
            <p:cNvSpPr/>
            <p:nvPr/>
          </p:nvSpPr>
          <p:spPr>
            <a:xfrm flipH="1">
              <a:off x="912992" y="883543"/>
              <a:ext cx="28728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7" name="Straight Connector 541">
              <a:extLst>
                <a:ext uri="{FF2B5EF4-FFF2-40B4-BE49-F238E27FC236}">
                  <a16:creationId xmlns:a16="http://schemas.microsoft.com/office/drawing/2014/main" id="{157030D1-6A93-B733-CC37-C0C1E5BF446C}"/>
                </a:ext>
              </a:extLst>
            </p:cNvPr>
            <p:cNvSpPr/>
            <p:nvPr/>
          </p:nvSpPr>
          <p:spPr>
            <a:xfrm flipH="1">
              <a:off x="195534" y="883543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8" name="Straight Connector 553">
              <a:extLst>
                <a:ext uri="{FF2B5EF4-FFF2-40B4-BE49-F238E27FC236}">
                  <a16:creationId xmlns:a16="http://schemas.microsoft.com/office/drawing/2014/main" id="{94AFFE97-0189-528A-C02E-288DA0F75294}"/>
                </a:ext>
              </a:extLst>
            </p:cNvPr>
            <p:cNvSpPr/>
            <p:nvPr/>
          </p:nvSpPr>
          <p:spPr>
            <a:xfrm flipH="1">
              <a:off x="909699" y="1257756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9" name="Straight Connector 554">
              <a:extLst>
                <a:ext uri="{FF2B5EF4-FFF2-40B4-BE49-F238E27FC236}">
                  <a16:creationId xmlns:a16="http://schemas.microsoft.com/office/drawing/2014/main" id="{E4BC2C72-B3EE-631B-A876-9B2D93B18D04}"/>
                </a:ext>
              </a:extLst>
            </p:cNvPr>
            <p:cNvSpPr/>
            <p:nvPr/>
          </p:nvSpPr>
          <p:spPr>
            <a:xfrm flipH="1">
              <a:off x="195534" y="1256755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20" name="Straight Connector 565">
              <a:extLst>
                <a:ext uri="{FF2B5EF4-FFF2-40B4-BE49-F238E27FC236}">
                  <a16:creationId xmlns:a16="http://schemas.microsoft.com/office/drawing/2014/main" id="{FD77C038-A054-7E65-B5E4-3A26FFEF8E30}"/>
                </a:ext>
              </a:extLst>
            </p:cNvPr>
            <p:cNvSpPr/>
            <p:nvPr/>
          </p:nvSpPr>
          <p:spPr>
            <a:xfrm flipV="1">
              <a:off x="912992" y="137082"/>
              <a:ext cx="285565" cy="74941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21" name="Straight Connector 566">
              <a:extLst>
                <a:ext uri="{FF2B5EF4-FFF2-40B4-BE49-F238E27FC236}">
                  <a16:creationId xmlns:a16="http://schemas.microsoft.com/office/drawing/2014/main" id="{FCBF4693-9051-89D6-FD1E-FA0E30E325A1}"/>
                </a:ext>
              </a:extLst>
            </p:cNvPr>
            <p:cNvSpPr/>
            <p:nvPr/>
          </p:nvSpPr>
          <p:spPr>
            <a:xfrm flipV="1">
              <a:off x="914615" y="511635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22" name="Straight Connector 567">
              <a:extLst>
                <a:ext uri="{FF2B5EF4-FFF2-40B4-BE49-F238E27FC236}">
                  <a16:creationId xmlns:a16="http://schemas.microsoft.com/office/drawing/2014/main" id="{4DF44213-B781-097A-D2DE-ABC9A5A36AFA}"/>
                </a:ext>
              </a:extLst>
            </p:cNvPr>
            <p:cNvSpPr/>
            <p:nvPr/>
          </p:nvSpPr>
          <p:spPr>
            <a:xfrm flipV="1">
              <a:off x="199232" y="138575"/>
              <a:ext cx="627988" cy="37005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23" name="Straight Connector 568">
              <a:extLst>
                <a:ext uri="{FF2B5EF4-FFF2-40B4-BE49-F238E27FC236}">
                  <a16:creationId xmlns:a16="http://schemas.microsoft.com/office/drawing/2014/main" id="{41B4A79F-255D-2661-E71B-63080A62CD51}"/>
                </a:ext>
              </a:extLst>
            </p:cNvPr>
            <p:cNvSpPr/>
            <p:nvPr/>
          </p:nvSpPr>
          <p:spPr>
            <a:xfrm flipV="1">
              <a:off x="195534" y="13711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24" name="Straight Connector 569">
              <a:extLst>
                <a:ext uri="{FF2B5EF4-FFF2-40B4-BE49-F238E27FC236}">
                  <a16:creationId xmlns:a16="http://schemas.microsoft.com/office/drawing/2014/main" id="{EB1C8416-FCA9-205A-8A0D-F76BD86FDAE4}"/>
                </a:ext>
              </a:extLst>
            </p:cNvPr>
            <p:cNvSpPr/>
            <p:nvPr/>
          </p:nvSpPr>
          <p:spPr>
            <a:xfrm flipV="1">
              <a:off x="195535" y="510292"/>
              <a:ext cx="631684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25" name="Straight Connector 570">
              <a:extLst>
                <a:ext uri="{FF2B5EF4-FFF2-40B4-BE49-F238E27FC236}">
                  <a16:creationId xmlns:a16="http://schemas.microsoft.com/office/drawing/2014/main" id="{18388591-B1DC-8053-98BD-7AF6625981E5}"/>
                </a:ext>
              </a:extLst>
            </p:cNvPr>
            <p:cNvSpPr/>
            <p:nvPr/>
          </p:nvSpPr>
          <p:spPr>
            <a:xfrm flipV="1">
              <a:off x="195534" y="883543"/>
              <a:ext cx="631685" cy="37420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26" name="Straight Connector 571">
              <a:extLst>
                <a:ext uri="{FF2B5EF4-FFF2-40B4-BE49-F238E27FC236}">
                  <a16:creationId xmlns:a16="http://schemas.microsoft.com/office/drawing/2014/main" id="{7B8AAE6B-87C3-4D03-E359-A25FDA3F714F}"/>
                </a:ext>
              </a:extLst>
            </p:cNvPr>
            <p:cNvSpPr/>
            <p:nvPr/>
          </p:nvSpPr>
          <p:spPr>
            <a:xfrm flipV="1">
              <a:off x="195534" y="510332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27" name="Straight Connector 572">
              <a:extLst>
                <a:ext uri="{FF2B5EF4-FFF2-40B4-BE49-F238E27FC236}">
                  <a16:creationId xmlns:a16="http://schemas.microsoft.com/office/drawing/2014/main" id="{A4A847BB-21CE-569E-2B7C-A480BBC12BC0}"/>
                </a:ext>
              </a:extLst>
            </p:cNvPr>
            <p:cNvSpPr/>
            <p:nvPr/>
          </p:nvSpPr>
          <p:spPr>
            <a:xfrm flipV="1">
              <a:off x="195534" y="137080"/>
              <a:ext cx="631686" cy="112101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28" name="Straight Connector 577">
              <a:extLst>
                <a:ext uri="{FF2B5EF4-FFF2-40B4-BE49-F238E27FC236}">
                  <a16:creationId xmlns:a16="http://schemas.microsoft.com/office/drawing/2014/main" id="{50CD20BA-29F9-EA88-C65D-56D55E6B197F}"/>
                </a:ext>
              </a:extLst>
            </p:cNvPr>
            <p:cNvSpPr/>
            <p:nvPr/>
          </p:nvSpPr>
          <p:spPr>
            <a:xfrm flipH="1" flipV="1">
              <a:off x="198183" y="13655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29" name="Straight Connector 578">
              <a:extLst>
                <a:ext uri="{FF2B5EF4-FFF2-40B4-BE49-F238E27FC236}">
                  <a16:creationId xmlns:a16="http://schemas.microsoft.com/office/drawing/2014/main" id="{03A7010B-64C1-AC0F-16E6-4C9BAD82FB67}"/>
                </a:ext>
              </a:extLst>
            </p:cNvPr>
            <p:cNvSpPr/>
            <p:nvPr/>
          </p:nvSpPr>
          <p:spPr>
            <a:xfrm>
              <a:off x="198183" y="139306"/>
              <a:ext cx="630085" cy="7449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30" name="Straight Connector 579">
              <a:extLst>
                <a:ext uri="{FF2B5EF4-FFF2-40B4-BE49-F238E27FC236}">
                  <a16:creationId xmlns:a16="http://schemas.microsoft.com/office/drawing/2014/main" id="{4EC2E1D5-C135-F807-500E-381D77027B34}"/>
                </a:ext>
              </a:extLst>
            </p:cNvPr>
            <p:cNvSpPr/>
            <p:nvPr/>
          </p:nvSpPr>
          <p:spPr>
            <a:xfrm>
              <a:off x="198183" y="136558"/>
              <a:ext cx="630085" cy="11207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31" name="Straight Connector 580">
              <a:extLst>
                <a:ext uri="{FF2B5EF4-FFF2-40B4-BE49-F238E27FC236}">
                  <a16:creationId xmlns:a16="http://schemas.microsoft.com/office/drawing/2014/main" id="{3BAC25A1-AF10-1D58-4717-AFA27980610C}"/>
                </a:ext>
              </a:extLst>
            </p:cNvPr>
            <p:cNvSpPr/>
            <p:nvPr/>
          </p:nvSpPr>
          <p:spPr>
            <a:xfrm flipH="1" flipV="1">
              <a:off x="196500" y="51098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32" name="Straight Connector 581">
              <a:extLst>
                <a:ext uri="{FF2B5EF4-FFF2-40B4-BE49-F238E27FC236}">
                  <a16:creationId xmlns:a16="http://schemas.microsoft.com/office/drawing/2014/main" id="{5D66D89A-058E-CD4C-3D37-808CC1F002BE}"/>
                </a:ext>
              </a:extLst>
            </p:cNvPr>
            <p:cNvSpPr/>
            <p:nvPr/>
          </p:nvSpPr>
          <p:spPr>
            <a:xfrm flipH="1" flipV="1">
              <a:off x="195535" y="88354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33" name="Straight Connector 582">
              <a:extLst>
                <a:ext uri="{FF2B5EF4-FFF2-40B4-BE49-F238E27FC236}">
                  <a16:creationId xmlns:a16="http://schemas.microsoft.com/office/drawing/2014/main" id="{C894E281-6EA7-D922-5495-4F98007F1E41}"/>
                </a:ext>
              </a:extLst>
            </p:cNvPr>
            <p:cNvSpPr/>
            <p:nvPr/>
          </p:nvSpPr>
          <p:spPr>
            <a:xfrm flipH="1" flipV="1">
              <a:off x="196938" y="50927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34" name="Straight Connector 583">
              <a:extLst>
                <a:ext uri="{FF2B5EF4-FFF2-40B4-BE49-F238E27FC236}">
                  <a16:creationId xmlns:a16="http://schemas.microsoft.com/office/drawing/2014/main" id="{9C070AA6-A23F-7DC0-9A17-E72021412ED0}"/>
                </a:ext>
              </a:extLst>
            </p:cNvPr>
            <p:cNvSpPr/>
            <p:nvPr/>
          </p:nvSpPr>
          <p:spPr>
            <a:xfrm flipV="1">
              <a:off x="914616" y="137486"/>
              <a:ext cx="281947" cy="37244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35" name="Straight Connector 584">
              <a:extLst>
                <a:ext uri="{FF2B5EF4-FFF2-40B4-BE49-F238E27FC236}">
                  <a16:creationId xmlns:a16="http://schemas.microsoft.com/office/drawing/2014/main" id="{E79568B9-22C9-1A8D-B25E-4EE347C740DF}"/>
                </a:ext>
              </a:extLst>
            </p:cNvPr>
            <p:cNvSpPr/>
            <p:nvPr/>
          </p:nvSpPr>
          <p:spPr>
            <a:xfrm flipV="1">
              <a:off x="912992" y="137082"/>
              <a:ext cx="287280" cy="111967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36" name="Straight Connector 585">
              <a:extLst>
                <a:ext uri="{FF2B5EF4-FFF2-40B4-BE49-F238E27FC236}">
                  <a16:creationId xmlns:a16="http://schemas.microsoft.com/office/drawing/2014/main" id="{96221116-165D-F74A-E680-4CBECFCD0C80}"/>
                </a:ext>
              </a:extLst>
            </p:cNvPr>
            <p:cNvSpPr/>
            <p:nvPr/>
          </p:nvSpPr>
          <p:spPr>
            <a:xfrm>
              <a:off x="914513" y="138575"/>
              <a:ext cx="280828" cy="3702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37" name="Straight Connector 586">
              <a:extLst>
                <a:ext uri="{FF2B5EF4-FFF2-40B4-BE49-F238E27FC236}">
                  <a16:creationId xmlns:a16="http://schemas.microsoft.com/office/drawing/2014/main" id="{A56308DB-E217-5E65-F670-2162D18ACA67}"/>
                </a:ext>
              </a:extLst>
            </p:cNvPr>
            <p:cNvSpPr/>
            <p:nvPr/>
          </p:nvSpPr>
          <p:spPr>
            <a:xfrm flipV="1">
              <a:off x="912992" y="510697"/>
              <a:ext cx="281640" cy="37244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38" name="Straight Connector 587">
              <a:extLst>
                <a:ext uri="{FF2B5EF4-FFF2-40B4-BE49-F238E27FC236}">
                  <a16:creationId xmlns:a16="http://schemas.microsoft.com/office/drawing/2014/main" id="{4D700172-A735-D06F-24DE-FEEC4B79451D}"/>
                </a:ext>
              </a:extLst>
            </p:cNvPr>
            <p:cNvSpPr/>
            <p:nvPr/>
          </p:nvSpPr>
          <p:spPr>
            <a:xfrm>
              <a:off x="914613" y="137120"/>
              <a:ext cx="281823" cy="7465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39" name="Straight Connector 588">
              <a:extLst>
                <a:ext uri="{FF2B5EF4-FFF2-40B4-BE49-F238E27FC236}">
                  <a16:creationId xmlns:a16="http://schemas.microsoft.com/office/drawing/2014/main" id="{1BD6B919-5C08-4CFA-6085-9718CF535F03}"/>
                </a:ext>
              </a:extLst>
            </p:cNvPr>
            <p:cNvSpPr/>
            <p:nvPr/>
          </p:nvSpPr>
          <p:spPr>
            <a:xfrm>
              <a:off x="914637" y="133406"/>
              <a:ext cx="281767" cy="112492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40" name="Straight Connector 589">
              <a:extLst>
                <a:ext uri="{FF2B5EF4-FFF2-40B4-BE49-F238E27FC236}">
                  <a16:creationId xmlns:a16="http://schemas.microsoft.com/office/drawing/2014/main" id="{9EA8832C-4845-6077-500C-6E0DE1CDD9EC}"/>
                </a:ext>
              </a:extLst>
            </p:cNvPr>
            <p:cNvSpPr/>
            <p:nvPr/>
          </p:nvSpPr>
          <p:spPr>
            <a:xfrm>
              <a:off x="913698" y="510292"/>
              <a:ext cx="281642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41" name="Straight Connector 590">
              <a:extLst>
                <a:ext uri="{FF2B5EF4-FFF2-40B4-BE49-F238E27FC236}">
                  <a16:creationId xmlns:a16="http://schemas.microsoft.com/office/drawing/2014/main" id="{232E12A2-E4B2-D581-C036-2AAA41A07994}"/>
                </a:ext>
              </a:extLst>
            </p:cNvPr>
            <p:cNvSpPr/>
            <p:nvPr/>
          </p:nvSpPr>
          <p:spPr>
            <a:xfrm>
              <a:off x="912952" y="509024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42" name="Straight Connector 591">
              <a:extLst>
                <a:ext uri="{FF2B5EF4-FFF2-40B4-BE49-F238E27FC236}">
                  <a16:creationId xmlns:a16="http://schemas.microsoft.com/office/drawing/2014/main" id="{EE859F57-1A3B-9A49-4C17-8A0AB73408BA}"/>
                </a:ext>
              </a:extLst>
            </p:cNvPr>
            <p:cNvSpPr/>
            <p:nvPr/>
          </p:nvSpPr>
          <p:spPr>
            <a:xfrm>
              <a:off x="914461" y="884193"/>
              <a:ext cx="282099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43" name="Straight Connector 592">
              <a:extLst>
                <a:ext uri="{FF2B5EF4-FFF2-40B4-BE49-F238E27FC236}">
                  <a16:creationId xmlns:a16="http://schemas.microsoft.com/office/drawing/2014/main" id="{36EB52C0-68C8-D4EF-EB61-AD76AEC609DE}"/>
                </a:ext>
              </a:extLst>
            </p:cNvPr>
            <p:cNvSpPr/>
            <p:nvPr/>
          </p:nvSpPr>
          <p:spPr>
            <a:xfrm flipH="1">
              <a:off x="910170" y="882304"/>
              <a:ext cx="286395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44" name="Straight Connector 524">
              <a:extLst>
                <a:ext uri="{FF2B5EF4-FFF2-40B4-BE49-F238E27FC236}">
                  <a16:creationId xmlns:a16="http://schemas.microsoft.com/office/drawing/2014/main" id="{E16C2B93-D887-6346-7787-493E6A1C366D}"/>
                </a:ext>
              </a:extLst>
            </p:cNvPr>
            <p:cNvSpPr/>
            <p:nvPr/>
          </p:nvSpPr>
          <p:spPr>
            <a:xfrm flipH="1" flipV="1">
              <a:off x="1660941" y="510081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45" name="Straight Connector 541">
              <a:extLst>
                <a:ext uri="{FF2B5EF4-FFF2-40B4-BE49-F238E27FC236}">
                  <a16:creationId xmlns:a16="http://schemas.microsoft.com/office/drawing/2014/main" id="{30D84376-E3D7-4A7A-60A6-DF7E58564F6C}"/>
                </a:ext>
              </a:extLst>
            </p:cNvPr>
            <p:cNvSpPr/>
            <p:nvPr/>
          </p:nvSpPr>
          <p:spPr>
            <a:xfrm flipH="1">
              <a:off x="1660941" y="883292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46" name="Straight Connector 554">
              <a:extLst>
                <a:ext uri="{FF2B5EF4-FFF2-40B4-BE49-F238E27FC236}">
                  <a16:creationId xmlns:a16="http://schemas.microsoft.com/office/drawing/2014/main" id="{23A430FB-037D-3466-5823-EC5B65AF69B0}"/>
                </a:ext>
              </a:extLst>
            </p:cNvPr>
            <p:cNvSpPr/>
            <p:nvPr/>
          </p:nvSpPr>
          <p:spPr>
            <a:xfrm flipH="1">
              <a:off x="1660941" y="1256504"/>
              <a:ext cx="631686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47" name="Straight Connector 567">
              <a:extLst>
                <a:ext uri="{FF2B5EF4-FFF2-40B4-BE49-F238E27FC236}">
                  <a16:creationId xmlns:a16="http://schemas.microsoft.com/office/drawing/2014/main" id="{7519CC3D-F832-55B8-870E-98EEF974528F}"/>
                </a:ext>
              </a:extLst>
            </p:cNvPr>
            <p:cNvSpPr/>
            <p:nvPr/>
          </p:nvSpPr>
          <p:spPr>
            <a:xfrm flipV="1">
              <a:off x="1664639" y="138324"/>
              <a:ext cx="627988" cy="37005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48" name="Straight Connector 568">
              <a:extLst>
                <a:ext uri="{FF2B5EF4-FFF2-40B4-BE49-F238E27FC236}">
                  <a16:creationId xmlns:a16="http://schemas.microsoft.com/office/drawing/2014/main" id="{71A1D2B7-E2F2-2DDF-594F-9911AE81A95F}"/>
                </a:ext>
              </a:extLst>
            </p:cNvPr>
            <p:cNvSpPr/>
            <p:nvPr/>
          </p:nvSpPr>
          <p:spPr>
            <a:xfrm flipV="1">
              <a:off x="1660941" y="136869"/>
              <a:ext cx="631686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49" name="Straight Connector 569">
              <a:extLst>
                <a:ext uri="{FF2B5EF4-FFF2-40B4-BE49-F238E27FC236}">
                  <a16:creationId xmlns:a16="http://schemas.microsoft.com/office/drawing/2014/main" id="{E87232EC-8977-8BEB-2104-FE304202E17D}"/>
                </a:ext>
              </a:extLst>
            </p:cNvPr>
            <p:cNvSpPr/>
            <p:nvPr/>
          </p:nvSpPr>
          <p:spPr>
            <a:xfrm flipV="1">
              <a:off x="1660941" y="510041"/>
              <a:ext cx="631685" cy="3732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50" name="Straight Connector 570">
              <a:extLst>
                <a:ext uri="{FF2B5EF4-FFF2-40B4-BE49-F238E27FC236}">
                  <a16:creationId xmlns:a16="http://schemas.microsoft.com/office/drawing/2014/main" id="{8B510D20-C090-B423-5133-4B07BBACA672}"/>
                </a:ext>
              </a:extLst>
            </p:cNvPr>
            <p:cNvSpPr/>
            <p:nvPr/>
          </p:nvSpPr>
          <p:spPr>
            <a:xfrm flipV="1">
              <a:off x="1660941" y="883292"/>
              <a:ext cx="631685" cy="37421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51" name="Straight Connector 571">
              <a:extLst>
                <a:ext uri="{FF2B5EF4-FFF2-40B4-BE49-F238E27FC236}">
                  <a16:creationId xmlns:a16="http://schemas.microsoft.com/office/drawing/2014/main" id="{31FEEAE7-DA49-2C5E-F736-D66BA199BD97}"/>
                </a:ext>
              </a:extLst>
            </p:cNvPr>
            <p:cNvSpPr/>
            <p:nvPr/>
          </p:nvSpPr>
          <p:spPr>
            <a:xfrm flipV="1">
              <a:off x="1660941" y="510081"/>
              <a:ext cx="631685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52" name="Straight Connector 572">
              <a:extLst>
                <a:ext uri="{FF2B5EF4-FFF2-40B4-BE49-F238E27FC236}">
                  <a16:creationId xmlns:a16="http://schemas.microsoft.com/office/drawing/2014/main" id="{4FB61303-C568-5CA2-E4A2-730E68906F0B}"/>
                </a:ext>
              </a:extLst>
            </p:cNvPr>
            <p:cNvSpPr/>
            <p:nvPr/>
          </p:nvSpPr>
          <p:spPr>
            <a:xfrm flipV="1">
              <a:off x="1660941" y="136829"/>
              <a:ext cx="631686" cy="11210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53" name="Straight Connector 577">
              <a:extLst>
                <a:ext uri="{FF2B5EF4-FFF2-40B4-BE49-F238E27FC236}">
                  <a16:creationId xmlns:a16="http://schemas.microsoft.com/office/drawing/2014/main" id="{5E0C5E83-2B12-73F6-D0BF-9F37D14B82E4}"/>
                </a:ext>
              </a:extLst>
            </p:cNvPr>
            <p:cNvSpPr/>
            <p:nvPr/>
          </p:nvSpPr>
          <p:spPr>
            <a:xfrm flipH="1" flipV="1">
              <a:off x="1663590" y="136308"/>
              <a:ext cx="630085" cy="3757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54" name="Straight Connector 578">
              <a:extLst>
                <a:ext uri="{FF2B5EF4-FFF2-40B4-BE49-F238E27FC236}">
                  <a16:creationId xmlns:a16="http://schemas.microsoft.com/office/drawing/2014/main" id="{B29AA1DA-348A-60EE-C65E-63891B1BF94D}"/>
                </a:ext>
              </a:extLst>
            </p:cNvPr>
            <p:cNvSpPr/>
            <p:nvPr/>
          </p:nvSpPr>
          <p:spPr>
            <a:xfrm>
              <a:off x="1663590" y="139056"/>
              <a:ext cx="630085" cy="74496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55" name="Straight Connector 579">
              <a:extLst>
                <a:ext uri="{FF2B5EF4-FFF2-40B4-BE49-F238E27FC236}">
                  <a16:creationId xmlns:a16="http://schemas.microsoft.com/office/drawing/2014/main" id="{AE394F1A-9BD2-8397-B82F-8EE13CACE19B}"/>
                </a:ext>
              </a:extLst>
            </p:cNvPr>
            <p:cNvSpPr/>
            <p:nvPr/>
          </p:nvSpPr>
          <p:spPr>
            <a:xfrm>
              <a:off x="1663590" y="136307"/>
              <a:ext cx="630085" cy="11207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56" name="Straight Connector 580">
              <a:extLst>
                <a:ext uri="{FF2B5EF4-FFF2-40B4-BE49-F238E27FC236}">
                  <a16:creationId xmlns:a16="http://schemas.microsoft.com/office/drawing/2014/main" id="{72772E4F-17BF-5645-E220-6E2FE387313B}"/>
                </a:ext>
              </a:extLst>
            </p:cNvPr>
            <p:cNvSpPr/>
            <p:nvPr/>
          </p:nvSpPr>
          <p:spPr>
            <a:xfrm flipH="1" flipV="1">
              <a:off x="1661907" y="510739"/>
              <a:ext cx="629754" cy="37185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57" name="Straight Connector 581">
              <a:extLst>
                <a:ext uri="{FF2B5EF4-FFF2-40B4-BE49-F238E27FC236}">
                  <a16:creationId xmlns:a16="http://schemas.microsoft.com/office/drawing/2014/main" id="{63B0E9B5-3E8C-6112-2847-4269F72BB648}"/>
                </a:ext>
              </a:extLst>
            </p:cNvPr>
            <p:cNvSpPr/>
            <p:nvPr/>
          </p:nvSpPr>
          <p:spPr>
            <a:xfrm flipH="1" flipV="1">
              <a:off x="1660942" y="883293"/>
              <a:ext cx="631685" cy="37321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58" name="Straight Connector 582">
              <a:extLst>
                <a:ext uri="{FF2B5EF4-FFF2-40B4-BE49-F238E27FC236}">
                  <a16:creationId xmlns:a16="http://schemas.microsoft.com/office/drawing/2014/main" id="{B3CC9181-35C5-539F-A818-6F1592C84A8A}"/>
                </a:ext>
              </a:extLst>
            </p:cNvPr>
            <p:cNvSpPr/>
            <p:nvPr/>
          </p:nvSpPr>
          <p:spPr>
            <a:xfrm flipH="1" flipV="1">
              <a:off x="1662344" y="509027"/>
              <a:ext cx="630282" cy="74869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59" name="Straight Connector 523">
              <a:extLst>
                <a:ext uri="{FF2B5EF4-FFF2-40B4-BE49-F238E27FC236}">
                  <a16:creationId xmlns:a16="http://schemas.microsoft.com/office/drawing/2014/main" id="{094E798B-3CA5-CE85-D7D4-9B8155563AEE}"/>
                </a:ext>
              </a:extLst>
            </p:cNvPr>
            <p:cNvSpPr/>
            <p:nvPr/>
          </p:nvSpPr>
          <p:spPr>
            <a:xfrm flipH="1">
              <a:off x="128330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60" name="Straight Connector 540">
              <a:extLst>
                <a:ext uri="{FF2B5EF4-FFF2-40B4-BE49-F238E27FC236}">
                  <a16:creationId xmlns:a16="http://schemas.microsoft.com/office/drawing/2014/main" id="{3FC55CBF-2D6B-3358-FA3A-5D3C5B9C3921}"/>
                </a:ext>
              </a:extLst>
            </p:cNvPr>
            <p:cNvSpPr/>
            <p:nvPr/>
          </p:nvSpPr>
          <p:spPr>
            <a:xfrm flipH="1">
              <a:off x="128489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61" name="Straight Connector 553">
              <a:extLst>
                <a:ext uri="{FF2B5EF4-FFF2-40B4-BE49-F238E27FC236}">
                  <a16:creationId xmlns:a16="http://schemas.microsoft.com/office/drawing/2014/main" id="{3519F4D3-2432-F448-AC2C-3B2BD297757C}"/>
                </a:ext>
              </a:extLst>
            </p:cNvPr>
            <p:cNvSpPr/>
            <p:nvPr/>
          </p:nvSpPr>
          <p:spPr>
            <a:xfrm flipH="1">
              <a:off x="128160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62" name="Straight Connector 565">
              <a:extLst>
                <a:ext uri="{FF2B5EF4-FFF2-40B4-BE49-F238E27FC236}">
                  <a16:creationId xmlns:a16="http://schemas.microsoft.com/office/drawing/2014/main" id="{DC25336D-2DDA-6433-99BF-097B4394F335}"/>
                </a:ext>
              </a:extLst>
            </p:cNvPr>
            <p:cNvSpPr/>
            <p:nvPr/>
          </p:nvSpPr>
          <p:spPr>
            <a:xfrm flipV="1">
              <a:off x="128489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63" name="Straight Connector 566">
              <a:extLst>
                <a:ext uri="{FF2B5EF4-FFF2-40B4-BE49-F238E27FC236}">
                  <a16:creationId xmlns:a16="http://schemas.microsoft.com/office/drawing/2014/main" id="{DD76FB88-513A-3F78-7D47-C06775BAAC70}"/>
                </a:ext>
              </a:extLst>
            </p:cNvPr>
            <p:cNvSpPr/>
            <p:nvPr/>
          </p:nvSpPr>
          <p:spPr>
            <a:xfrm flipV="1">
              <a:off x="1286521" y="511509"/>
              <a:ext cx="281820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64" name="Straight Connector 583">
              <a:extLst>
                <a:ext uri="{FF2B5EF4-FFF2-40B4-BE49-F238E27FC236}">
                  <a16:creationId xmlns:a16="http://schemas.microsoft.com/office/drawing/2014/main" id="{88655D01-C790-8B83-C423-92EAE486CAA3}"/>
                </a:ext>
              </a:extLst>
            </p:cNvPr>
            <p:cNvSpPr/>
            <p:nvPr/>
          </p:nvSpPr>
          <p:spPr>
            <a:xfrm flipV="1">
              <a:off x="1286521" y="137359"/>
              <a:ext cx="281948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65" name="Straight Connector 584">
              <a:extLst>
                <a:ext uri="{FF2B5EF4-FFF2-40B4-BE49-F238E27FC236}">
                  <a16:creationId xmlns:a16="http://schemas.microsoft.com/office/drawing/2014/main" id="{8A9E1C74-0E09-DD3A-9F02-17C6DDFA2585}"/>
                </a:ext>
              </a:extLst>
            </p:cNvPr>
            <p:cNvSpPr/>
            <p:nvPr/>
          </p:nvSpPr>
          <p:spPr>
            <a:xfrm flipV="1">
              <a:off x="128489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66" name="Straight Connector 585">
              <a:extLst>
                <a:ext uri="{FF2B5EF4-FFF2-40B4-BE49-F238E27FC236}">
                  <a16:creationId xmlns:a16="http://schemas.microsoft.com/office/drawing/2014/main" id="{C2E10472-EFFC-9BB3-F564-5614776591C6}"/>
                </a:ext>
              </a:extLst>
            </p:cNvPr>
            <p:cNvSpPr/>
            <p:nvPr/>
          </p:nvSpPr>
          <p:spPr>
            <a:xfrm>
              <a:off x="128641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67" name="Straight Connector 586">
              <a:extLst>
                <a:ext uri="{FF2B5EF4-FFF2-40B4-BE49-F238E27FC236}">
                  <a16:creationId xmlns:a16="http://schemas.microsoft.com/office/drawing/2014/main" id="{A2201995-AF9A-E3AD-D5F3-A16E9F4E4A9E}"/>
                </a:ext>
              </a:extLst>
            </p:cNvPr>
            <p:cNvSpPr/>
            <p:nvPr/>
          </p:nvSpPr>
          <p:spPr>
            <a:xfrm flipV="1">
              <a:off x="1284898" y="510570"/>
              <a:ext cx="281639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68" name="Straight Connector 587">
              <a:extLst>
                <a:ext uri="{FF2B5EF4-FFF2-40B4-BE49-F238E27FC236}">
                  <a16:creationId xmlns:a16="http://schemas.microsoft.com/office/drawing/2014/main" id="{831597C0-E9FF-1C0E-21D4-1CEE4EC6C782}"/>
                </a:ext>
              </a:extLst>
            </p:cNvPr>
            <p:cNvSpPr/>
            <p:nvPr/>
          </p:nvSpPr>
          <p:spPr>
            <a:xfrm>
              <a:off x="128651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69" name="Straight Connector 588">
              <a:extLst>
                <a:ext uri="{FF2B5EF4-FFF2-40B4-BE49-F238E27FC236}">
                  <a16:creationId xmlns:a16="http://schemas.microsoft.com/office/drawing/2014/main" id="{202BDDD8-D266-886D-AB2A-B79EE410266E}"/>
                </a:ext>
              </a:extLst>
            </p:cNvPr>
            <p:cNvSpPr/>
            <p:nvPr/>
          </p:nvSpPr>
          <p:spPr>
            <a:xfrm>
              <a:off x="1286543" y="133280"/>
              <a:ext cx="281767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70" name="Straight Connector 589">
              <a:extLst>
                <a:ext uri="{FF2B5EF4-FFF2-40B4-BE49-F238E27FC236}">
                  <a16:creationId xmlns:a16="http://schemas.microsoft.com/office/drawing/2014/main" id="{C2170819-9C92-7DAB-2DDA-D5E350900C78}"/>
                </a:ext>
              </a:extLst>
            </p:cNvPr>
            <p:cNvSpPr/>
            <p:nvPr/>
          </p:nvSpPr>
          <p:spPr>
            <a:xfrm>
              <a:off x="128560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71" name="Straight Connector 590">
              <a:extLst>
                <a:ext uri="{FF2B5EF4-FFF2-40B4-BE49-F238E27FC236}">
                  <a16:creationId xmlns:a16="http://schemas.microsoft.com/office/drawing/2014/main" id="{40B790E9-D715-ABDB-DF67-9A0AC8284108}"/>
                </a:ext>
              </a:extLst>
            </p:cNvPr>
            <p:cNvSpPr/>
            <p:nvPr/>
          </p:nvSpPr>
          <p:spPr>
            <a:xfrm>
              <a:off x="1284858" y="508897"/>
              <a:ext cx="283482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72" name="Straight Connector 591">
              <a:extLst>
                <a:ext uri="{FF2B5EF4-FFF2-40B4-BE49-F238E27FC236}">
                  <a16:creationId xmlns:a16="http://schemas.microsoft.com/office/drawing/2014/main" id="{71BA8A60-2D2D-4A2A-9E3F-0B1373FB2901}"/>
                </a:ext>
              </a:extLst>
            </p:cNvPr>
            <p:cNvSpPr/>
            <p:nvPr/>
          </p:nvSpPr>
          <p:spPr>
            <a:xfrm>
              <a:off x="128636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73" name="Straight Connector 592">
              <a:extLst>
                <a:ext uri="{FF2B5EF4-FFF2-40B4-BE49-F238E27FC236}">
                  <a16:creationId xmlns:a16="http://schemas.microsoft.com/office/drawing/2014/main" id="{72A4426C-ECF6-C67B-20BF-CE51792AEA3A}"/>
                </a:ext>
              </a:extLst>
            </p:cNvPr>
            <p:cNvSpPr/>
            <p:nvPr/>
          </p:nvSpPr>
          <p:spPr>
            <a:xfrm flipH="1">
              <a:off x="128207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74" name="Oval 502">
              <a:extLst>
                <a:ext uri="{FF2B5EF4-FFF2-40B4-BE49-F238E27FC236}">
                  <a16:creationId xmlns:a16="http://schemas.microsoft.com/office/drawing/2014/main" id="{EA0F63F1-3D55-271D-CAF3-0B54A78A0483}"/>
                </a:ext>
              </a:extLst>
            </p:cNvPr>
            <p:cNvSpPr/>
            <p:nvPr/>
          </p:nvSpPr>
          <p:spPr>
            <a:xfrm flipH="1">
              <a:off x="1561828" y="79336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000000"/>
                  </a:solidFill>
                </a:defRPr>
              </a:pPr>
              <a:endParaRPr sz="700">
                <a:solidFill>
                  <a:srgbClr val="000000"/>
                </a:solidFill>
                <a:latin typeface="IBM Plex Sans Regular"/>
              </a:endParaRPr>
            </a:p>
          </p:txBody>
        </p:sp>
        <p:sp>
          <p:nvSpPr>
            <p:cNvPr id="75" name="Oval 509">
              <a:extLst>
                <a:ext uri="{FF2B5EF4-FFF2-40B4-BE49-F238E27FC236}">
                  <a16:creationId xmlns:a16="http://schemas.microsoft.com/office/drawing/2014/main" id="{1D15D0AD-EA51-83D2-970B-0825DD1F34C8}"/>
                </a:ext>
              </a:extLst>
            </p:cNvPr>
            <p:cNvSpPr/>
            <p:nvPr/>
          </p:nvSpPr>
          <p:spPr>
            <a:xfrm flipH="1">
              <a:off x="1492619" y="383803"/>
              <a:ext cx="255973" cy="2559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000000"/>
                  </a:solidFill>
                </a:defRPr>
              </a:pPr>
              <a:endParaRPr sz="700">
                <a:solidFill>
                  <a:srgbClr val="000000"/>
                </a:solidFill>
                <a:latin typeface="IBM Plex Sans Regular"/>
              </a:endParaRPr>
            </a:p>
          </p:txBody>
        </p:sp>
        <p:sp>
          <p:nvSpPr>
            <p:cNvPr id="76" name="Oval 545">
              <a:extLst>
                <a:ext uri="{FF2B5EF4-FFF2-40B4-BE49-F238E27FC236}">
                  <a16:creationId xmlns:a16="http://schemas.microsoft.com/office/drawing/2014/main" id="{7D68F866-AF35-834F-52E6-31865C474DCF}"/>
                </a:ext>
              </a:extLst>
            </p:cNvPr>
            <p:cNvSpPr/>
            <p:nvPr/>
          </p:nvSpPr>
          <p:spPr>
            <a:xfrm flipH="1">
              <a:off x="1527230" y="1145599"/>
              <a:ext cx="202338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000000"/>
                  </a:solidFill>
                </a:defRPr>
              </a:pPr>
              <a:endParaRPr sz="700">
                <a:solidFill>
                  <a:srgbClr val="000000"/>
                </a:solidFill>
                <a:latin typeface="IBM Plex Sans Regular"/>
              </a:endParaRPr>
            </a:p>
          </p:txBody>
        </p:sp>
        <p:sp>
          <p:nvSpPr>
            <p:cNvPr id="77" name="Oval 532">
              <a:extLst>
                <a:ext uri="{FF2B5EF4-FFF2-40B4-BE49-F238E27FC236}">
                  <a16:creationId xmlns:a16="http://schemas.microsoft.com/office/drawing/2014/main" id="{6D72D3EE-957E-C0DB-5E03-BB63BB71840D}"/>
                </a:ext>
              </a:extLst>
            </p:cNvPr>
            <p:cNvSpPr/>
            <p:nvPr/>
          </p:nvSpPr>
          <p:spPr>
            <a:xfrm flipH="1">
              <a:off x="1549869" y="812807"/>
              <a:ext cx="141473" cy="141473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000000"/>
                  </a:solidFill>
                </a:defRPr>
              </a:pPr>
              <a:endParaRPr sz="700">
                <a:solidFill>
                  <a:srgbClr val="000000"/>
                </a:solidFill>
                <a:latin typeface="IBM Plex Sans Regular"/>
              </a:endParaRPr>
            </a:p>
          </p:txBody>
        </p:sp>
        <p:sp>
          <p:nvSpPr>
            <p:cNvPr id="78" name="Oval 503">
              <a:extLst>
                <a:ext uri="{FF2B5EF4-FFF2-40B4-BE49-F238E27FC236}">
                  <a16:creationId xmlns:a16="http://schemas.microsoft.com/office/drawing/2014/main" id="{847ACD3B-09C8-AAEE-6594-D8F97E99051F}"/>
                </a:ext>
              </a:extLst>
            </p:cNvPr>
            <p:cNvSpPr/>
            <p:nvPr/>
          </p:nvSpPr>
          <p:spPr>
            <a:xfrm flipH="1">
              <a:off x="1156548" y="55690"/>
              <a:ext cx="164847" cy="16484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79" name="Oval 510">
              <a:extLst>
                <a:ext uri="{FF2B5EF4-FFF2-40B4-BE49-F238E27FC236}">
                  <a16:creationId xmlns:a16="http://schemas.microsoft.com/office/drawing/2014/main" id="{D076705F-A995-C7B5-9636-E23B15944ECF}"/>
                </a:ext>
              </a:extLst>
            </p:cNvPr>
            <p:cNvSpPr/>
            <p:nvPr/>
          </p:nvSpPr>
          <p:spPr>
            <a:xfrm flipH="1">
              <a:off x="1161012" y="433829"/>
              <a:ext cx="155920" cy="15592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80" name="Oval 533">
              <a:extLst>
                <a:ext uri="{FF2B5EF4-FFF2-40B4-BE49-F238E27FC236}">
                  <a16:creationId xmlns:a16="http://schemas.microsoft.com/office/drawing/2014/main" id="{B73343A2-3563-5C55-3007-34E0236BD2B3}"/>
                </a:ext>
              </a:extLst>
            </p:cNvPr>
            <p:cNvSpPr/>
            <p:nvPr/>
          </p:nvSpPr>
          <p:spPr>
            <a:xfrm flipH="1">
              <a:off x="1135311" y="783444"/>
              <a:ext cx="200198" cy="20019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81" name="Oval 546">
              <a:extLst>
                <a:ext uri="{FF2B5EF4-FFF2-40B4-BE49-F238E27FC236}">
                  <a16:creationId xmlns:a16="http://schemas.microsoft.com/office/drawing/2014/main" id="{449AE3EA-06E3-79C4-FC00-00655A5EFC69}"/>
                </a:ext>
              </a:extLst>
            </p:cNvPr>
            <p:cNvSpPr/>
            <p:nvPr/>
          </p:nvSpPr>
          <p:spPr>
            <a:xfrm flipH="1">
              <a:off x="1180194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82" name="Oval 547">
              <a:extLst>
                <a:ext uri="{FF2B5EF4-FFF2-40B4-BE49-F238E27FC236}">
                  <a16:creationId xmlns:a16="http://schemas.microsoft.com/office/drawing/2014/main" id="{987962A3-0B0C-F5FD-FF67-0B269FDE18A1}"/>
                </a:ext>
              </a:extLst>
            </p:cNvPr>
            <p:cNvSpPr/>
            <p:nvPr/>
          </p:nvSpPr>
          <p:spPr>
            <a:xfrm flipH="1">
              <a:off x="766315" y="1150627"/>
              <a:ext cx="192280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83" name="Oval 504">
              <a:extLst>
                <a:ext uri="{FF2B5EF4-FFF2-40B4-BE49-F238E27FC236}">
                  <a16:creationId xmlns:a16="http://schemas.microsoft.com/office/drawing/2014/main" id="{0FEC61E6-F89B-B73F-9BCC-3700F3E9C665}"/>
                </a:ext>
              </a:extLst>
            </p:cNvPr>
            <p:cNvSpPr/>
            <p:nvPr/>
          </p:nvSpPr>
          <p:spPr>
            <a:xfrm flipH="1">
              <a:off x="728715" y="4374"/>
              <a:ext cx="267480" cy="267480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84" name="Oval 511">
              <a:extLst>
                <a:ext uri="{FF2B5EF4-FFF2-40B4-BE49-F238E27FC236}">
                  <a16:creationId xmlns:a16="http://schemas.microsoft.com/office/drawing/2014/main" id="{2D2CD6CE-65E1-8443-B98C-66B2AA1F8089}"/>
                </a:ext>
              </a:extLst>
            </p:cNvPr>
            <p:cNvSpPr/>
            <p:nvPr/>
          </p:nvSpPr>
          <p:spPr>
            <a:xfrm flipH="1">
              <a:off x="803578" y="453209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85" name="Oval 534">
              <a:extLst>
                <a:ext uri="{FF2B5EF4-FFF2-40B4-BE49-F238E27FC236}">
                  <a16:creationId xmlns:a16="http://schemas.microsoft.com/office/drawing/2014/main" id="{1B859318-0520-C2FB-64C6-69E55806144E}"/>
                </a:ext>
              </a:extLst>
            </p:cNvPr>
            <p:cNvSpPr/>
            <p:nvPr/>
          </p:nvSpPr>
          <p:spPr>
            <a:xfrm flipH="1">
              <a:off x="772293" y="802177"/>
              <a:ext cx="162733" cy="162733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86" name="Oval 505">
              <a:extLst>
                <a:ext uri="{FF2B5EF4-FFF2-40B4-BE49-F238E27FC236}">
                  <a16:creationId xmlns:a16="http://schemas.microsoft.com/office/drawing/2014/main" id="{952054C8-9B94-0ADD-51A6-E885B7BBC204}"/>
                </a:ext>
              </a:extLst>
            </p:cNvPr>
            <p:cNvSpPr/>
            <p:nvPr/>
          </p:nvSpPr>
          <p:spPr>
            <a:xfrm flipH="1">
              <a:off x="62647" y="68296"/>
              <a:ext cx="152115" cy="152115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000000"/>
                  </a:solidFill>
                </a:defRPr>
              </a:pPr>
              <a:endParaRPr sz="700">
                <a:solidFill>
                  <a:srgbClr val="000000"/>
                </a:solidFill>
                <a:latin typeface="IBM Plex Sans Regular"/>
              </a:endParaRPr>
            </a:p>
          </p:txBody>
        </p:sp>
        <p:sp>
          <p:nvSpPr>
            <p:cNvPr id="87" name="Oval 512">
              <a:extLst>
                <a:ext uri="{FF2B5EF4-FFF2-40B4-BE49-F238E27FC236}">
                  <a16:creationId xmlns:a16="http://schemas.microsoft.com/office/drawing/2014/main" id="{B7FEC9DB-90A5-26EE-31FC-AD71DFCA3389}"/>
                </a:ext>
              </a:extLst>
            </p:cNvPr>
            <p:cNvSpPr/>
            <p:nvPr/>
          </p:nvSpPr>
          <p:spPr>
            <a:xfrm flipH="1">
              <a:off x="37535" y="409163"/>
              <a:ext cx="202339" cy="202338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000000"/>
                  </a:solidFill>
                </a:defRPr>
              </a:pPr>
              <a:endParaRPr sz="700">
                <a:solidFill>
                  <a:srgbClr val="000000"/>
                </a:solidFill>
                <a:latin typeface="IBM Plex Sans Regular"/>
              </a:endParaRPr>
            </a:p>
          </p:txBody>
        </p:sp>
        <p:sp>
          <p:nvSpPr>
            <p:cNvPr id="88" name="Oval 535">
              <a:extLst>
                <a:ext uri="{FF2B5EF4-FFF2-40B4-BE49-F238E27FC236}">
                  <a16:creationId xmlns:a16="http://schemas.microsoft.com/office/drawing/2014/main" id="{971EF613-62AC-A27A-1FB0-A9E3639CB84E}"/>
                </a:ext>
              </a:extLst>
            </p:cNvPr>
            <p:cNvSpPr/>
            <p:nvPr/>
          </p:nvSpPr>
          <p:spPr>
            <a:xfrm flipH="1">
              <a:off x="79927" y="824765"/>
              <a:ext cx="117556" cy="117556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000000"/>
                  </a:solidFill>
                </a:defRPr>
              </a:pPr>
              <a:endParaRPr sz="700">
                <a:solidFill>
                  <a:srgbClr val="000000"/>
                </a:solidFill>
                <a:latin typeface="IBM Plex Sans Regular"/>
              </a:endParaRPr>
            </a:p>
          </p:txBody>
        </p:sp>
        <p:sp>
          <p:nvSpPr>
            <p:cNvPr id="89" name="Oval 548">
              <a:extLst>
                <a:ext uri="{FF2B5EF4-FFF2-40B4-BE49-F238E27FC236}">
                  <a16:creationId xmlns:a16="http://schemas.microsoft.com/office/drawing/2014/main" id="{3EFE113C-7EF7-CFF9-77AB-6B21701DE6DC}"/>
                </a:ext>
              </a:extLst>
            </p:cNvPr>
            <p:cNvSpPr/>
            <p:nvPr/>
          </p:nvSpPr>
          <p:spPr>
            <a:xfrm flipH="1">
              <a:off x="4965" y="1113028"/>
              <a:ext cx="267479" cy="267480"/>
            </a:xfrm>
            <a:prstGeom prst="ellipse">
              <a:avLst/>
            </a:prstGeom>
            <a:solidFill>
              <a:srgbClr val="009C98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000000"/>
                  </a:solidFill>
                </a:defRPr>
              </a:pPr>
              <a:endParaRPr sz="700">
                <a:solidFill>
                  <a:srgbClr val="000000"/>
                </a:solidFill>
                <a:latin typeface="IBM Plex Sans Regular"/>
              </a:endParaRPr>
            </a:p>
          </p:txBody>
        </p:sp>
        <p:sp>
          <p:nvSpPr>
            <p:cNvPr id="90" name="Straight Connector 523">
              <a:extLst>
                <a:ext uri="{FF2B5EF4-FFF2-40B4-BE49-F238E27FC236}">
                  <a16:creationId xmlns:a16="http://schemas.microsoft.com/office/drawing/2014/main" id="{EC082CA9-BE3C-6AEA-B4DA-5D0E5112FE7C}"/>
                </a:ext>
              </a:extLst>
            </p:cNvPr>
            <p:cNvSpPr/>
            <p:nvPr/>
          </p:nvSpPr>
          <p:spPr>
            <a:xfrm flipH="1">
              <a:off x="2379999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91" name="Straight Connector 540">
              <a:extLst>
                <a:ext uri="{FF2B5EF4-FFF2-40B4-BE49-F238E27FC236}">
                  <a16:creationId xmlns:a16="http://schemas.microsoft.com/office/drawing/2014/main" id="{9D23BB8D-362E-4F47-96EC-9DA52BC96F33}"/>
                </a:ext>
              </a:extLst>
            </p:cNvPr>
            <p:cNvSpPr/>
            <p:nvPr/>
          </p:nvSpPr>
          <p:spPr>
            <a:xfrm flipH="1">
              <a:off x="2381587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92" name="Straight Connector 553">
              <a:extLst>
                <a:ext uri="{FF2B5EF4-FFF2-40B4-BE49-F238E27FC236}">
                  <a16:creationId xmlns:a16="http://schemas.microsoft.com/office/drawing/2014/main" id="{93C0C78A-F057-3933-ACE7-3F60C4A8D0B2}"/>
                </a:ext>
              </a:extLst>
            </p:cNvPr>
            <p:cNvSpPr/>
            <p:nvPr/>
          </p:nvSpPr>
          <p:spPr>
            <a:xfrm flipH="1">
              <a:off x="2378295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93" name="Straight Connector 565">
              <a:extLst>
                <a:ext uri="{FF2B5EF4-FFF2-40B4-BE49-F238E27FC236}">
                  <a16:creationId xmlns:a16="http://schemas.microsoft.com/office/drawing/2014/main" id="{B7D5FC4C-2EB0-2999-7BB5-E0A6FFBF4D1C}"/>
                </a:ext>
              </a:extLst>
            </p:cNvPr>
            <p:cNvSpPr/>
            <p:nvPr/>
          </p:nvSpPr>
          <p:spPr>
            <a:xfrm flipV="1">
              <a:off x="2381588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94" name="Straight Connector 566">
              <a:extLst>
                <a:ext uri="{FF2B5EF4-FFF2-40B4-BE49-F238E27FC236}">
                  <a16:creationId xmlns:a16="http://schemas.microsoft.com/office/drawing/2014/main" id="{F85C0551-EBB5-EB23-21EB-D61E81137CCB}"/>
                </a:ext>
              </a:extLst>
            </p:cNvPr>
            <p:cNvSpPr/>
            <p:nvPr/>
          </p:nvSpPr>
          <p:spPr>
            <a:xfrm flipV="1">
              <a:off x="2383211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95" name="Straight Connector 583">
              <a:extLst>
                <a:ext uri="{FF2B5EF4-FFF2-40B4-BE49-F238E27FC236}">
                  <a16:creationId xmlns:a16="http://schemas.microsoft.com/office/drawing/2014/main" id="{2FF91927-5784-7BE2-EEA6-FAB22DF7BAF0}"/>
                </a:ext>
              </a:extLst>
            </p:cNvPr>
            <p:cNvSpPr/>
            <p:nvPr/>
          </p:nvSpPr>
          <p:spPr>
            <a:xfrm flipV="1">
              <a:off x="2383211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96" name="Straight Connector 584">
              <a:extLst>
                <a:ext uri="{FF2B5EF4-FFF2-40B4-BE49-F238E27FC236}">
                  <a16:creationId xmlns:a16="http://schemas.microsoft.com/office/drawing/2014/main" id="{395C34DC-05C7-C52E-88CF-263AF62CD743}"/>
                </a:ext>
              </a:extLst>
            </p:cNvPr>
            <p:cNvSpPr/>
            <p:nvPr/>
          </p:nvSpPr>
          <p:spPr>
            <a:xfrm flipV="1">
              <a:off x="2381588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97" name="Straight Connector 585">
              <a:extLst>
                <a:ext uri="{FF2B5EF4-FFF2-40B4-BE49-F238E27FC236}">
                  <a16:creationId xmlns:a16="http://schemas.microsoft.com/office/drawing/2014/main" id="{4541D091-65D2-CD39-DA48-B8A95C1D2FFF}"/>
                </a:ext>
              </a:extLst>
            </p:cNvPr>
            <p:cNvSpPr/>
            <p:nvPr/>
          </p:nvSpPr>
          <p:spPr>
            <a:xfrm>
              <a:off x="2383108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98" name="Straight Connector 586">
              <a:extLst>
                <a:ext uri="{FF2B5EF4-FFF2-40B4-BE49-F238E27FC236}">
                  <a16:creationId xmlns:a16="http://schemas.microsoft.com/office/drawing/2014/main" id="{D24B6E25-FEAA-9306-FB98-3400BB53BC92}"/>
                </a:ext>
              </a:extLst>
            </p:cNvPr>
            <p:cNvSpPr/>
            <p:nvPr/>
          </p:nvSpPr>
          <p:spPr>
            <a:xfrm flipV="1">
              <a:off x="2381588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99" name="Straight Connector 587">
              <a:extLst>
                <a:ext uri="{FF2B5EF4-FFF2-40B4-BE49-F238E27FC236}">
                  <a16:creationId xmlns:a16="http://schemas.microsoft.com/office/drawing/2014/main" id="{71C054CD-EDB1-68A2-4074-46E141F518E1}"/>
                </a:ext>
              </a:extLst>
            </p:cNvPr>
            <p:cNvSpPr/>
            <p:nvPr/>
          </p:nvSpPr>
          <p:spPr>
            <a:xfrm>
              <a:off x="2383209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00" name="Straight Connector 588">
              <a:extLst>
                <a:ext uri="{FF2B5EF4-FFF2-40B4-BE49-F238E27FC236}">
                  <a16:creationId xmlns:a16="http://schemas.microsoft.com/office/drawing/2014/main" id="{CADB2B20-2F0C-3719-C4FB-31A725A0AE87}"/>
                </a:ext>
              </a:extLst>
            </p:cNvPr>
            <p:cNvSpPr/>
            <p:nvPr/>
          </p:nvSpPr>
          <p:spPr>
            <a:xfrm>
              <a:off x="2383233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01" name="Straight Connector 589">
              <a:extLst>
                <a:ext uri="{FF2B5EF4-FFF2-40B4-BE49-F238E27FC236}">
                  <a16:creationId xmlns:a16="http://schemas.microsoft.com/office/drawing/2014/main" id="{FB880DCA-7CB2-42A7-ECC2-739F971860A1}"/>
                </a:ext>
              </a:extLst>
            </p:cNvPr>
            <p:cNvSpPr/>
            <p:nvPr/>
          </p:nvSpPr>
          <p:spPr>
            <a:xfrm>
              <a:off x="2382293" y="510166"/>
              <a:ext cx="281643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02" name="Straight Connector 590">
              <a:extLst>
                <a:ext uri="{FF2B5EF4-FFF2-40B4-BE49-F238E27FC236}">
                  <a16:creationId xmlns:a16="http://schemas.microsoft.com/office/drawing/2014/main" id="{AEAF1565-C9B8-3A85-71F0-A47D0DB3F6D7}"/>
                </a:ext>
              </a:extLst>
            </p:cNvPr>
            <p:cNvSpPr/>
            <p:nvPr/>
          </p:nvSpPr>
          <p:spPr>
            <a:xfrm>
              <a:off x="2381547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03" name="Straight Connector 591">
              <a:extLst>
                <a:ext uri="{FF2B5EF4-FFF2-40B4-BE49-F238E27FC236}">
                  <a16:creationId xmlns:a16="http://schemas.microsoft.com/office/drawing/2014/main" id="{2A533D8E-AA73-11E2-F5A6-870FC2D37DFE}"/>
                </a:ext>
              </a:extLst>
            </p:cNvPr>
            <p:cNvSpPr/>
            <p:nvPr/>
          </p:nvSpPr>
          <p:spPr>
            <a:xfrm>
              <a:off x="2383057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04" name="Straight Connector 592">
              <a:extLst>
                <a:ext uri="{FF2B5EF4-FFF2-40B4-BE49-F238E27FC236}">
                  <a16:creationId xmlns:a16="http://schemas.microsoft.com/office/drawing/2014/main" id="{DA49A93A-549F-B426-2159-D4D68D3D3E84}"/>
                </a:ext>
              </a:extLst>
            </p:cNvPr>
            <p:cNvSpPr/>
            <p:nvPr/>
          </p:nvSpPr>
          <p:spPr>
            <a:xfrm flipH="1">
              <a:off x="2378765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05" name="Straight Connector 523">
              <a:extLst>
                <a:ext uri="{FF2B5EF4-FFF2-40B4-BE49-F238E27FC236}">
                  <a16:creationId xmlns:a16="http://schemas.microsoft.com/office/drawing/2014/main" id="{C7A3AD71-50D1-22FB-F2FB-CA34966009AE}"/>
                </a:ext>
              </a:extLst>
            </p:cNvPr>
            <p:cNvSpPr/>
            <p:nvPr/>
          </p:nvSpPr>
          <p:spPr>
            <a:xfrm flipH="1">
              <a:off x="2752067" y="510205"/>
              <a:ext cx="283110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06" name="Straight Connector 540">
              <a:extLst>
                <a:ext uri="{FF2B5EF4-FFF2-40B4-BE49-F238E27FC236}">
                  <a16:creationId xmlns:a16="http://schemas.microsoft.com/office/drawing/2014/main" id="{A92CAF54-29E1-3F68-C319-7D767F61E1BA}"/>
                </a:ext>
              </a:extLst>
            </p:cNvPr>
            <p:cNvSpPr/>
            <p:nvPr/>
          </p:nvSpPr>
          <p:spPr>
            <a:xfrm flipH="1">
              <a:off x="2753655" y="883417"/>
              <a:ext cx="287281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07" name="Straight Connector 553">
              <a:extLst>
                <a:ext uri="{FF2B5EF4-FFF2-40B4-BE49-F238E27FC236}">
                  <a16:creationId xmlns:a16="http://schemas.microsoft.com/office/drawing/2014/main" id="{8C2A2F6E-72CD-BF2E-85AE-4758B6EC6AEB}"/>
                </a:ext>
              </a:extLst>
            </p:cNvPr>
            <p:cNvSpPr/>
            <p:nvPr/>
          </p:nvSpPr>
          <p:spPr>
            <a:xfrm flipH="1">
              <a:off x="2750363" y="1257630"/>
              <a:ext cx="286518" cy="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08" name="Straight Connector 565">
              <a:extLst>
                <a:ext uri="{FF2B5EF4-FFF2-40B4-BE49-F238E27FC236}">
                  <a16:creationId xmlns:a16="http://schemas.microsoft.com/office/drawing/2014/main" id="{B936A9A6-937E-A611-A748-845452618E4A}"/>
                </a:ext>
              </a:extLst>
            </p:cNvPr>
            <p:cNvSpPr/>
            <p:nvPr/>
          </p:nvSpPr>
          <p:spPr>
            <a:xfrm flipV="1">
              <a:off x="2753656" y="136956"/>
              <a:ext cx="285564" cy="749414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09" name="Straight Connector 566">
              <a:extLst>
                <a:ext uri="{FF2B5EF4-FFF2-40B4-BE49-F238E27FC236}">
                  <a16:creationId xmlns:a16="http://schemas.microsoft.com/office/drawing/2014/main" id="{16F3A1E8-2ABB-902E-7820-2C82C56797F9}"/>
                </a:ext>
              </a:extLst>
            </p:cNvPr>
            <p:cNvSpPr/>
            <p:nvPr/>
          </p:nvSpPr>
          <p:spPr>
            <a:xfrm flipV="1">
              <a:off x="2755279" y="511509"/>
              <a:ext cx="281821" cy="74659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10" name="Straight Connector 583">
              <a:extLst>
                <a:ext uri="{FF2B5EF4-FFF2-40B4-BE49-F238E27FC236}">
                  <a16:creationId xmlns:a16="http://schemas.microsoft.com/office/drawing/2014/main" id="{285CAA52-8322-213F-9B0F-9EE806383804}"/>
                </a:ext>
              </a:extLst>
            </p:cNvPr>
            <p:cNvSpPr/>
            <p:nvPr/>
          </p:nvSpPr>
          <p:spPr>
            <a:xfrm flipV="1">
              <a:off x="2755279" y="137359"/>
              <a:ext cx="281947" cy="37244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11" name="Straight Connector 584">
              <a:extLst>
                <a:ext uri="{FF2B5EF4-FFF2-40B4-BE49-F238E27FC236}">
                  <a16:creationId xmlns:a16="http://schemas.microsoft.com/office/drawing/2014/main" id="{8CEEED79-7758-BA8A-413A-9A7C9DA1C080}"/>
                </a:ext>
              </a:extLst>
            </p:cNvPr>
            <p:cNvSpPr/>
            <p:nvPr/>
          </p:nvSpPr>
          <p:spPr>
            <a:xfrm flipV="1">
              <a:off x="2753656" y="136956"/>
              <a:ext cx="287279" cy="111967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12" name="Straight Connector 585">
              <a:extLst>
                <a:ext uri="{FF2B5EF4-FFF2-40B4-BE49-F238E27FC236}">
                  <a16:creationId xmlns:a16="http://schemas.microsoft.com/office/drawing/2014/main" id="{5C5C8006-F7BA-8052-8E50-702B571C3E24}"/>
                </a:ext>
              </a:extLst>
            </p:cNvPr>
            <p:cNvSpPr/>
            <p:nvPr/>
          </p:nvSpPr>
          <p:spPr>
            <a:xfrm>
              <a:off x="2755176" y="138448"/>
              <a:ext cx="280828" cy="370267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13" name="Straight Connector 586">
              <a:extLst>
                <a:ext uri="{FF2B5EF4-FFF2-40B4-BE49-F238E27FC236}">
                  <a16:creationId xmlns:a16="http://schemas.microsoft.com/office/drawing/2014/main" id="{491FB60A-063A-4A52-2E1B-1336CB858E01}"/>
                </a:ext>
              </a:extLst>
            </p:cNvPr>
            <p:cNvSpPr/>
            <p:nvPr/>
          </p:nvSpPr>
          <p:spPr>
            <a:xfrm flipV="1">
              <a:off x="2753656" y="510570"/>
              <a:ext cx="281640" cy="37244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14" name="Straight Connector 587">
              <a:extLst>
                <a:ext uri="{FF2B5EF4-FFF2-40B4-BE49-F238E27FC236}">
                  <a16:creationId xmlns:a16="http://schemas.microsoft.com/office/drawing/2014/main" id="{20FDC550-5125-13CB-C5EA-13317DCCE301}"/>
                </a:ext>
              </a:extLst>
            </p:cNvPr>
            <p:cNvSpPr/>
            <p:nvPr/>
          </p:nvSpPr>
          <p:spPr>
            <a:xfrm>
              <a:off x="2755277" y="136993"/>
              <a:ext cx="281822" cy="74659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15" name="Straight Connector 588">
              <a:extLst>
                <a:ext uri="{FF2B5EF4-FFF2-40B4-BE49-F238E27FC236}">
                  <a16:creationId xmlns:a16="http://schemas.microsoft.com/office/drawing/2014/main" id="{2A0DD99B-8CA7-43BB-0263-5589D5399329}"/>
                </a:ext>
              </a:extLst>
            </p:cNvPr>
            <p:cNvSpPr/>
            <p:nvPr/>
          </p:nvSpPr>
          <p:spPr>
            <a:xfrm>
              <a:off x="2755301" y="133280"/>
              <a:ext cx="281766" cy="112492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16" name="Straight Connector 589">
              <a:extLst>
                <a:ext uri="{FF2B5EF4-FFF2-40B4-BE49-F238E27FC236}">
                  <a16:creationId xmlns:a16="http://schemas.microsoft.com/office/drawing/2014/main" id="{E2200998-120C-AE2F-6E2E-ECB4488B0459}"/>
                </a:ext>
              </a:extLst>
            </p:cNvPr>
            <p:cNvSpPr/>
            <p:nvPr/>
          </p:nvSpPr>
          <p:spPr>
            <a:xfrm>
              <a:off x="2754361" y="510166"/>
              <a:ext cx="281642" cy="37325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17" name="Straight Connector 590">
              <a:extLst>
                <a:ext uri="{FF2B5EF4-FFF2-40B4-BE49-F238E27FC236}">
                  <a16:creationId xmlns:a16="http://schemas.microsoft.com/office/drawing/2014/main" id="{49619EE7-DD79-582B-B87B-88B6EC43054E}"/>
                </a:ext>
              </a:extLst>
            </p:cNvPr>
            <p:cNvSpPr/>
            <p:nvPr/>
          </p:nvSpPr>
          <p:spPr>
            <a:xfrm>
              <a:off x="2753615" y="508897"/>
              <a:ext cx="283483" cy="7492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18" name="Straight Connector 591">
              <a:extLst>
                <a:ext uri="{FF2B5EF4-FFF2-40B4-BE49-F238E27FC236}">
                  <a16:creationId xmlns:a16="http://schemas.microsoft.com/office/drawing/2014/main" id="{D7EE9D06-B5BF-95CD-D963-F39631E9CD91}"/>
                </a:ext>
              </a:extLst>
            </p:cNvPr>
            <p:cNvSpPr/>
            <p:nvPr/>
          </p:nvSpPr>
          <p:spPr>
            <a:xfrm>
              <a:off x="2755125" y="884067"/>
              <a:ext cx="282098" cy="373806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19" name="Straight Connector 592">
              <a:extLst>
                <a:ext uri="{FF2B5EF4-FFF2-40B4-BE49-F238E27FC236}">
                  <a16:creationId xmlns:a16="http://schemas.microsoft.com/office/drawing/2014/main" id="{4AAC9D16-3ED2-A4C8-6E92-1D297D756734}"/>
                </a:ext>
              </a:extLst>
            </p:cNvPr>
            <p:cNvSpPr/>
            <p:nvPr/>
          </p:nvSpPr>
          <p:spPr>
            <a:xfrm flipH="1">
              <a:off x="2750833" y="882177"/>
              <a:ext cx="286396" cy="37569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22857" tIns="22857" rIns="22857" bIns="22857" numCol="1" anchor="t">
              <a:noAutofit/>
            </a:bodyPr>
            <a:lstStyle/>
            <a:p>
              <a:pPr defTabSz="457098">
                <a:defRPr sz="1800">
                  <a:solidFill>
                    <a:srgbClr val="000000"/>
                  </a:solidFill>
                  <a:latin typeface="IBM Plex Sans Regular"/>
                  <a:ea typeface="IBM Plex Sans Regular"/>
                  <a:cs typeface="IBM Plex Sans Regular"/>
                  <a:sym typeface="IBM Plex Sans Regular"/>
                </a:defRPr>
              </a:pPr>
              <a:endParaRPr sz="900">
                <a:solidFill>
                  <a:srgbClr val="000000"/>
                </a:solidFill>
                <a:latin typeface="IBM Plex Sans Regular"/>
                <a:sym typeface="IBM Plex Sans Regular"/>
              </a:endParaRPr>
            </a:p>
          </p:txBody>
        </p:sp>
        <p:sp>
          <p:nvSpPr>
            <p:cNvPr id="120" name="Oval 499">
              <a:extLst>
                <a:ext uri="{FF2B5EF4-FFF2-40B4-BE49-F238E27FC236}">
                  <a16:creationId xmlns:a16="http://schemas.microsoft.com/office/drawing/2014/main" id="{9549AC96-20F9-8667-8F22-1CDED2DCA617}"/>
                </a:ext>
              </a:extLst>
            </p:cNvPr>
            <p:cNvSpPr/>
            <p:nvPr/>
          </p:nvSpPr>
          <p:spPr>
            <a:xfrm flipH="1">
              <a:off x="3001262" y="68296"/>
              <a:ext cx="152116" cy="152115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FFF00"/>
                  </a:solidFill>
                </a:defRPr>
              </a:pPr>
              <a:endParaRPr sz="700">
                <a:solidFill>
                  <a:srgbClr val="FFFF00"/>
                </a:solidFill>
                <a:latin typeface="IBM Plex Sans Regular"/>
              </a:endParaRPr>
            </a:p>
          </p:txBody>
        </p:sp>
        <p:sp>
          <p:nvSpPr>
            <p:cNvPr id="121" name="Oval 506">
              <a:extLst>
                <a:ext uri="{FF2B5EF4-FFF2-40B4-BE49-F238E27FC236}">
                  <a16:creationId xmlns:a16="http://schemas.microsoft.com/office/drawing/2014/main" id="{C1A671E5-266E-5149-53F3-BD7D9C7364A7}"/>
                </a:ext>
              </a:extLst>
            </p:cNvPr>
            <p:cNvSpPr/>
            <p:nvPr/>
          </p:nvSpPr>
          <p:spPr>
            <a:xfrm flipH="1">
              <a:off x="2959366" y="393835"/>
              <a:ext cx="235908" cy="235909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FFF00"/>
                  </a:solidFill>
                </a:defRPr>
              </a:pPr>
              <a:endParaRPr sz="700">
                <a:solidFill>
                  <a:srgbClr val="FFFF00"/>
                </a:solidFill>
                <a:latin typeface="IBM Plex Sans Regular"/>
              </a:endParaRPr>
            </a:p>
          </p:txBody>
        </p:sp>
        <p:sp>
          <p:nvSpPr>
            <p:cNvPr id="122" name="Oval 529">
              <a:extLst>
                <a:ext uri="{FF2B5EF4-FFF2-40B4-BE49-F238E27FC236}">
                  <a16:creationId xmlns:a16="http://schemas.microsoft.com/office/drawing/2014/main" id="{FE505C26-8129-0CFA-C2B1-3D6EC7401C84}"/>
                </a:ext>
              </a:extLst>
            </p:cNvPr>
            <p:cNvSpPr/>
            <p:nvPr/>
          </p:nvSpPr>
          <p:spPr>
            <a:xfrm flipH="1">
              <a:off x="3018542" y="824765"/>
              <a:ext cx="117556" cy="117556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FFF00"/>
                  </a:solidFill>
                </a:defRPr>
              </a:pPr>
              <a:endParaRPr sz="700">
                <a:solidFill>
                  <a:srgbClr val="FFFF00"/>
                </a:solidFill>
                <a:latin typeface="IBM Plex Sans Regular"/>
              </a:endParaRPr>
            </a:p>
          </p:txBody>
        </p:sp>
        <p:sp>
          <p:nvSpPr>
            <p:cNvPr id="123" name="Oval 542">
              <a:extLst>
                <a:ext uri="{FF2B5EF4-FFF2-40B4-BE49-F238E27FC236}">
                  <a16:creationId xmlns:a16="http://schemas.microsoft.com/office/drawing/2014/main" id="{455A10F8-2B48-8205-0645-8CF2E58D028B}"/>
                </a:ext>
              </a:extLst>
            </p:cNvPr>
            <p:cNvSpPr/>
            <p:nvPr/>
          </p:nvSpPr>
          <p:spPr>
            <a:xfrm flipH="1">
              <a:off x="2984848" y="1158058"/>
              <a:ext cx="177419" cy="177420"/>
            </a:xfrm>
            <a:prstGeom prst="ellipse">
              <a:avLst/>
            </a:prstGeom>
            <a:solidFill>
              <a:srgbClr val="FF7B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FFF00"/>
                  </a:solidFill>
                </a:defRPr>
              </a:pPr>
              <a:endParaRPr sz="700">
                <a:solidFill>
                  <a:srgbClr val="FFFF00"/>
                </a:solidFill>
                <a:latin typeface="IBM Plex Sans Regular"/>
              </a:endParaRPr>
            </a:p>
          </p:txBody>
        </p:sp>
        <p:sp>
          <p:nvSpPr>
            <p:cNvPr id="124" name="Oval 501">
              <a:extLst>
                <a:ext uri="{FF2B5EF4-FFF2-40B4-BE49-F238E27FC236}">
                  <a16:creationId xmlns:a16="http://schemas.microsoft.com/office/drawing/2014/main" id="{BA9E69EA-32DC-14D6-B90A-85B683A99710}"/>
                </a:ext>
              </a:extLst>
            </p:cNvPr>
            <p:cNvSpPr/>
            <p:nvPr/>
          </p:nvSpPr>
          <p:spPr>
            <a:xfrm flipH="1">
              <a:off x="2273337" y="79336"/>
              <a:ext cx="117557" cy="117555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125" name="Oval 508">
              <a:extLst>
                <a:ext uri="{FF2B5EF4-FFF2-40B4-BE49-F238E27FC236}">
                  <a16:creationId xmlns:a16="http://schemas.microsoft.com/office/drawing/2014/main" id="{D5573A3C-4916-7C58-E999-6852FFE544B3}"/>
                </a:ext>
              </a:extLst>
            </p:cNvPr>
            <p:cNvSpPr/>
            <p:nvPr/>
          </p:nvSpPr>
          <p:spPr>
            <a:xfrm flipH="1">
              <a:off x="2243406" y="423080"/>
              <a:ext cx="177419" cy="177419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126" name="Oval 531">
              <a:extLst>
                <a:ext uri="{FF2B5EF4-FFF2-40B4-BE49-F238E27FC236}">
                  <a16:creationId xmlns:a16="http://schemas.microsoft.com/office/drawing/2014/main" id="{E16822BF-E9F0-E8FB-F77F-357BD0460AAF}"/>
                </a:ext>
              </a:extLst>
            </p:cNvPr>
            <p:cNvSpPr/>
            <p:nvPr/>
          </p:nvSpPr>
          <p:spPr>
            <a:xfrm flipH="1">
              <a:off x="2205214" y="771820"/>
              <a:ext cx="253803" cy="253804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127" name="Oval 544">
              <a:extLst>
                <a:ext uri="{FF2B5EF4-FFF2-40B4-BE49-F238E27FC236}">
                  <a16:creationId xmlns:a16="http://schemas.microsoft.com/office/drawing/2014/main" id="{BEFBB184-6CD0-247C-1CFE-A1B538CA8E2E}"/>
                </a:ext>
              </a:extLst>
            </p:cNvPr>
            <p:cNvSpPr/>
            <p:nvPr/>
          </p:nvSpPr>
          <p:spPr>
            <a:xfrm flipH="1">
              <a:off x="2235975" y="1161616"/>
              <a:ext cx="192281" cy="19228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128" name="Oval 507">
              <a:extLst>
                <a:ext uri="{FF2B5EF4-FFF2-40B4-BE49-F238E27FC236}">
                  <a16:creationId xmlns:a16="http://schemas.microsoft.com/office/drawing/2014/main" id="{6387CCFF-A06C-9060-A427-156EFE9FE14B}"/>
                </a:ext>
              </a:extLst>
            </p:cNvPr>
            <p:cNvSpPr/>
            <p:nvPr/>
          </p:nvSpPr>
          <p:spPr>
            <a:xfrm flipH="1">
              <a:off x="2650307" y="453011"/>
              <a:ext cx="117556" cy="117557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129" name="Oval 530">
              <a:extLst>
                <a:ext uri="{FF2B5EF4-FFF2-40B4-BE49-F238E27FC236}">
                  <a16:creationId xmlns:a16="http://schemas.microsoft.com/office/drawing/2014/main" id="{9D3E0E59-EA5F-BC86-E643-99E08EC54051}"/>
                </a:ext>
              </a:extLst>
            </p:cNvPr>
            <p:cNvSpPr/>
            <p:nvPr/>
          </p:nvSpPr>
          <p:spPr>
            <a:xfrm flipH="1">
              <a:off x="2619305" y="793763"/>
              <a:ext cx="179561" cy="179561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130" name="Oval 543">
              <a:extLst>
                <a:ext uri="{FF2B5EF4-FFF2-40B4-BE49-F238E27FC236}">
                  <a16:creationId xmlns:a16="http://schemas.microsoft.com/office/drawing/2014/main" id="{8FF67782-2C5F-8808-A873-FB8256DFFF27}"/>
                </a:ext>
              </a:extLst>
            </p:cNvPr>
            <p:cNvSpPr/>
            <p:nvPr/>
          </p:nvSpPr>
          <p:spPr>
            <a:xfrm flipH="1">
              <a:off x="2650307" y="1196944"/>
              <a:ext cx="117556" cy="117556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  <p:sp>
          <p:nvSpPr>
            <p:cNvPr id="131" name="Oval 500">
              <a:extLst>
                <a:ext uri="{FF2B5EF4-FFF2-40B4-BE49-F238E27FC236}">
                  <a16:creationId xmlns:a16="http://schemas.microsoft.com/office/drawing/2014/main" id="{BC546165-BD95-0739-F214-A89077907BF2}"/>
                </a:ext>
              </a:extLst>
            </p:cNvPr>
            <p:cNvSpPr/>
            <p:nvPr/>
          </p:nvSpPr>
          <p:spPr>
            <a:xfrm flipH="1">
              <a:off x="2596976" y="32244"/>
              <a:ext cx="224218" cy="224218"/>
            </a:xfrm>
            <a:prstGeom prst="ellipse">
              <a:avLst/>
            </a:prstGeom>
            <a:solidFill>
              <a:srgbClr val="F9C200"/>
            </a:solidFill>
            <a:ln w="12700" cap="flat">
              <a:noFill/>
              <a:miter lim="400000"/>
            </a:ln>
            <a:effectLst/>
          </p:spPr>
          <p:txBody>
            <a:bodyPr wrap="square" lIns="17998" tIns="17998" rIns="17998" bIns="17998" numCol="1" anchor="t">
              <a:noAutofit/>
            </a:bodyPr>
            <a:lstStyle/>
            <a:p>
              <a:pPr defTabSz="342905">
                <a:defRPr sz="1400">
                  <a:solidFill>
                    <a:srgbClr val="F9C200"/>
                  </a:solidFill>
                </a:defRPr>
              </a:pPr>
              <a:endParaRPr sz="700">
                <a:solidFill>
                  <a:srgbClr val="F9C200"/>
                </a:solidFill>
                <a:latin typeface="IBM Plex Sans Regular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D4CA553-6E8F-2832-39E6-31BA6CEE840F}"/>
              </a:ext>
            </a:extLst>
          </p:cNvPr>
          <p:cNvGrpSpPr/>
          <p:nvPr/>
        </p:nvGrpSpPr>
        <p:grpSpPr>
          <a:xfrm>
            <a:off x="1479491" y="1070837"/>
            <a:ext cx="2282785" cy="538682"/>
            <a:chOff x="871409" y="4516226"/>
            <a:chExt cx="4566165" cy="1077504"/>
          </a:xfrm>
        </p:grpSpPr>
        <p:sp>
          <p:nvSpPr>
            <p:cNvPr id="133" name="TextBox 638">
              <a:extLst>
                <a:ext uri="{FF2B5EF4-FFF2-40B4-BE49-F238E27FC236}">
                  <a16:creationId xmlns:a16="http://schemas.microsoft.com/office/drawing/2014/main" id="{DA1E93DC-C892-246D-BC13-015F0D303374}"/>
                </a:ext>
              </a:extLst>
            </p:cNvPr>
            <p:cNvSpPr txBox="1"/>
            <p:nvPr/>
          </p:nvSpPr>
          <p:spPr>
            <a:xfrm>
              <a:off x="2024519" y="4535128"/>
              <a:ext cx="3413055" cy="9850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defTabSz="914194">
                <a:defRPr sz="3600"/>
              </a:pPr>
              <a:r>
                <a:rPr sz="1600" dirty="0">
                  <a:solidFill>
                    <a:srgbClr val="000000"/>
                  </a:solidFill>
                  <a:latin typeface="IBM Plex Sans Regular"/>
                </a:rPr>
                <a:t>Self</a:t>
              </a:r>
              <a:r>
                <a:rPr lang="en-US" sz="1600" dirty="0">
                  <a:solidFill>
                    <a:srgbClr val="000000"/>
                  </a:solidFill>
                  <a:latin typeface="IBM Plex Sans Regular"/>
                </a:rPr>
                <a:t>-supervised</a:t>
              </a:r>
              <a:r>
                <a:rPr lang="en-CA" sz="1600" dirty="0">
                  <a:solidFill>
                    <a:srgbClr val="000000"/>
                  </a:solidFill>
                  <a:latin typeface="IBM Plex Sans Regular"/>
                </a:rPr>
                <a:t> </a:t>
              </a:r>
              <a:endParaRPr sz="1600" dirty="0">
                <a:solidFill>
                  <a:srgbClr val="000000"/>
                </a:solidFill>
                <a:latin typeface="IBM Plex Sans Regular"/>
              </a:endParaRPr>
            </a:p>
            <a:p>
              <a:pPr defTabSz="914194">
                <a:defRPr sz="3600"/>
              </a:pPr>
              <a:r>
                <a:rPr lang="en-US" sz="1600" dirty="0">
                  <a:solidFill>
                    <a:srgbClr val="000000"/>
                  </a:solidFill>
                  <a:latin typeface="IBM Plex Sans Regular"/>
                </a:rPr>
                <a:t>training</a:t>
              </a:r>
              <a:endParaRPr sz="1600" dirty="0">
                <a:solidFill>
                  <a:srgbClr val="000000"/>
                </a:solidFill>
                <a:latin typeface="IBM Plex Sans Regular"/>
              </a:endParaRPr>
            </a:p>
          </p:txBody>
        </p:sp>
        <p:pic>
          <p:nvPicPr>
            <p:cNvPr id="134" name="Graphic 133" descr="Monitor with solid fill">
              <a:extLst>
                <a:ext uri="{FF2B5EF4-FFF2-40B4-BE49-F238E27FC236}">
                  <a16:creationId xmlns:a16="http://schemas.microsoft.com/office/drawing/2014/main" id="{6964CFE9-6DDA-BF91-C57B-F2647E1CC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1409" y="4516226"/>
              <a:ext cx="1077504" cy="1077504"/>
            </a:xfrm>
            <a:prstGeom prst="rect">
              <a:avLst/>
            </a:prstGeom>
          </p:spPr>
        </p:pic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7030BE6E-18DC-9E9E-D776-3CFA37A74811}"/>
              </a:ext>
            </a:extLst>
          </p:cNvPr>
          <p:cNvSpPr txBox="1"/>
          <p:nvPr/>
        </p:nvSpPr>
        <p:spPr>
          <a:xfrm>
            <a:off x="1567866" y="6312444"/>
            <a:ext cx="191975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 defTabSz="1218956">
              <a:buSzPct val="100000"/>
            </a:pPr>
            <a:r>
              <a:rPr lang="en-US" sz="1600" dirty="0">
                <a:cs typeface="Arial" panose="020B0604020202020204" pitchFamily="34" charset="0"/>
              </a:rPr>
              <a:t>Foundation model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6BBD415-1D51-DE27-FB44-6CE9132C12C9}"/>
              </a:ext>
            </a:extLst>
          </p:cNvPr>
          <p:cNvCxnSpPr>
            <a:cxnSpLocks/>
          </p:cNvCxnSpPr>
          <p:nvPr/>
        </p:nvCxnSpPr>
        <p:spPr bwMode="auto">
          <a:xfrm>
            <a:off x="2466821" y="1807572"/>
            <a:ext cx="4930" cy="5110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70419BF-4FBC-0DA6-0A70-5B02B7998263}"/>
              </a:ext>
            </a:extLst>
          </p:cNvPr>
          <p:cNvCxnSpPr>
            <a:cxnSpLocks/>
          </p:cNvCxnSpPr>
          <p:nvPr/>
        </p:nvCxnSpPr>
        <p:spPr bwMode="auto">
          <a:xfrm>
            <a:off x="2507311" y="4377642"/>
            <a:ext cx="0" cy="4836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7" name="Picture 2">
            <a:extLst>
              <a:ext uri="{FF2B5EF4-FFF2-40B4-BE49-F238E27FC236}">
                <a16:creationId xmlns:a16="http://schemas.microsoft.com/office/drawing/2014/main" id="{CD5B6AF6-B1DC-0410-5088-7296D7609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t="20082" r="10613" b="12743"/>
          <a:stretch/>
        </p:blipFill>
        <p:spPr bwMode="auto">
          <a:xfrm>
            <a:off x="8454120" y="3339160"/>
            <a:ext cx="3659297" cy="270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6646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1DE0-A61B-20B9-B5BC-EA3B1D8A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Large Language Models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F0B6C-8C22-77CD-095C-2869CBDEF757}"/>
              </a:ext>
            </a:extLst>
          </p:cNvPr>
          <p:cNvSpPr txBox="1"/>
          <p:nvPr/>
        </p:nvSpPr>
        <p:spPr>
          <a:xfrm>
            <a:off x="7811385" y="4148256"/>
            <a:ext cx="185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FAAECD-EC91-2D9D-0724-CA42506A8B01}"/>
                  </a:ext>
                </a:extLst>
              </p:cNvPr>
              <p:cNvSpPr/>
              <p:nvPr/>
            </p:nvSpPr>
            <p:spPr>
              <a:xfrm>
                <a:off x="4976037" y="3663071"/>
                <a:ext cx="1509823" cy="133970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FAAECD-EC91-2D9D-0724-CA42506A8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37" y="3663071"/>
                <a:ext cx="1509823" cy="1339702"/>
              </a:xfrm>
              <a:prstGeom prst="rect">
                <a:avLst/>
              </a:prstGeom>
              <a:blipFill>
                <a:blip r:embed="rId4"/>
                <a:stretch>
                  <a:fillRect b="-37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C2FD6C-DB01-C538-72A9-CAF38A5AD43B}"/>
              </a:ext>
            </a:extLst>
          </p:cNvPr>
          <p:cNvCxnSpPr/>
          <p:nvPr/>
        </p:nvCxnSpPr>
        <p:spPr>
          <a:xfrm>
            <a:off x="3785191" y="4322289"/>
            <a:ext cx="1020725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8CCD00-D681-0E79-F85E-DF09F409AB9A}"/>
              </a:ext>
            </a:extLst>
          </p:cNvPr>
          <p:cNvCxnSpPr/>
          <p:nvPr/>
        </p:nvCxnSpPr>
        <p:spPr>
          <a:xfrm>
            <a:off x="6638260" y="4322289"/>
            <a:ext cx="1020725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D591794-B86E-D096-8A2F-BB374A6BA9AD}"/>
              </a:ext>
            </a:extLst>
          </p:cNvPr>
          <p:cNvSpPr txBox="1"/>
          <p:nvPr/>
        </p:nvSpPr>
        <p:spPr>
          <a:xfrm>
            <a:off x="1474569" y="3901051"/>
            <a:ext cx="1858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quick brown fox jumped over a lazy ______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FB4166-9CDD-7CC4-0CE0-4C3CFAB3B5DD}"/>
              </a:ext>
            </a:extLst>
          </p:cNvPr>
          <p:cNvSpPr txBox="1">
            <a:spLocks/>
          </p:cNvSpPr>
          <p:nvPr/>
        </p:nvSpPr>
        <p:spPr>
          <a:xfrm>
            <a:off x="838200" y="1411551"/>
            <a:ext cx="10515600" cy="412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LLMs are simply next word predictors.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3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1DE0-A61B-20B9-B5BC-EA3B1D8A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Large Language Models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EBE1DF-13E2-DD17-8FC7-5C736BE03BD4}"/>
                  </a:ext>
                </a:extLst>
              </p:cNvPr>
              <p:cNvSpPr/>
              <p:nvPr/>
            </p:nvSpPr>
            <p:spPr>
              <a:xfrm>
                <a:off x="4976037" y="3663071"/>
                <a:ext cx="1509823" cy="1339702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EBE1DF-13E2-DD17-8FC7-5C736BE03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037" y="3663071"/>
                <a:ext cx="1509823" cy="1339702"/>
              </a:xfrm>
              <a:prstGeom prst="rect">
                <a:avLst/>
              </a:prstGeom>
              <a:blipFill>
                <a:blip r:embed="rId4"/>
                <a:stretch>
                  <a:fillRect b="-37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76A69C-F0E9-152B-F70F-85E5690F5B3F}"/>
              </a:ext>
            </a:extLst>
          </p:cNvPr>
          <p:cNvCxnSpPr/>
          <p:nvPr/>
        </p:nvCxnSpPr>
        <p:spPr>
          <a:xfrm>
            <a:off x="3785191" y="4322289"/>
            <a:ext cx="1020725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B9343A-0EBE-6554-53AB-E6313E47FAA3}"/>
              </a:ext>
            </a:extLst>
          </p:cNvPr>
          <p:cNvCxnSpPr/>
          <p:nvPr/>
        </p:nvCxnSpPr>
        <p:spPr>
          <a:xfrm>
            <a:off x="6638260" y="4322289"/>
            <a:ext cx="1020725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CCD013-0C71-B593-B012-01BE8D6C5433}"/>
              </a:ext>
            </a:extLst>
          </p:cNvPr>
          <p:cNvSpPr txBox="1"/>
          <p:nvPr/>
        </p:nvSpPr>
        <p:spPr>
          <a:xfrm>
            <a:off x="1474569" y="3901051"/>
            <a:ext cx="1858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quick brown fox jumped over a lazy ______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F0B6C-8C22-77CD-095C-2869CBDEF757}"/>
              </a:ext>
            </a:extLst>
          </p:cNvPr>
          <p:cNvSpPr txBox="1"/>
          <p:nvPr/>
        </p:nvSpPr>
        <p:spPr>
          <a:xfrm>
            <a:off x="8607284" y="3350314"/>
            <a:ext cx="118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2FA694-0EA2-4F45-8B9E-6893D7BF4A89}"/>
              </a:ext>
            </a:extLst>
          </p:cNvPr>
          <p:cNvSpPr/>
          <p:nvPr/>
        </p:nvSpPr>
        <p:spPr>
          <a:xfrm>
            <a:off x="8239538" y="2988205"/>
            <a:ext cx="367747" cy="367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3CEB32-5E98-0158-AC85-7D56F435B4C4}"/>
              </a:ext>
            </a:extLst>
          </p:cNvPr>
          <p:cNvSpPr/>
          <p:nvPr/>
        </p:nvSpPr>
        <p:spPr>
          <a:xfrm>
            <a:off x="8239537" y="3355952"/>
            <a:ext cx="367747" cy="36774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4E2E0A-E22F-1F1B-7A88-57033E86EAD2}"/>
              </a:ext>
            </a:extLst>
          </p:cNvPr>
          <p:cNvSpPr/>
          <p:nvPr/>
        </p:nvSpPr>
        <p:spPr>
          <a:xfrm>
            <a:off x="8239538" y="3717178"/>
            <a:ext cx="367747" cy="367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8C56F5-2AC2-9BB6-AD0E-765CCEA5FEEA}"/>
              </a:ext>
            </a:extLst>
          </p:cNvPr>
          <p:cNvSpPr/>
          <p:nvPr/>
        </p:nvSpPr>
        <p:spPr>
          <a:xfrm>
            <a:off x="8239537" y="4084925"/>
            <a:ext cx="367747" cy="3677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A21515-FFC0-25D4-6046-6917BA055142}"/>
              </a:ext>
            </a:extLst>
          </p:cNvPr>
          <p:cNvSpPr/>
          <p:nvPr/>
        </p:nvSpPr>
        <p:spPr>
          <a:xfrm>
            <a:off x="8239538" y="4441145"/>
            <a:ext cx="367747" cy="3677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251977-CF97-1FCE-3CED-0DEBEC5C6A60}"/>
              </a:ext>
            </a:extLst>
          </p:cNvPr>
          <p:cNvSpPr/>
          <p:nvPr/>
        </p:nvSpPr>
        <p:spPr>
          <a:xfrm>
            <a:off x="8239537" y="5537865"/>
            <a:ext cx="367747" cy="3677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30F0E-FABF-19B8-93D9-97A1637A9DF8}"/>
              </a:ext>
            </a:extLst>
          </p:cNvPr>
          <p:cNvSpPr txBox="1"/>
          <p:nvPr/>
        </p:nvSpPr>
        <p:spPr>
          <a:xfrm>
            <a:off x="7867173" y="341366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0.7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854957-3BEF-7B5C-40EC-68130BB65F41}"/>
              </a:ext>
            </a:extLst>
          </p:cNvPr>
          <p:cNvSpPr txBox="1"/>
          <p:nvPr/>
        </p:nvSpPr>
        <p:spPr>
          <a:xfrm>
            <a:off x="8614677" y="3704066"/>
            <a:ext cx="118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5DCCFC-24A0-45C7-AB7F-645C9A601375}"/>
              </a:ext>
            </a:extLst>
          </p:cNvPr>
          <p:cNvSpPr txBox="1"/>
          <p:nvPr/>
        </p:nvSpPr>
        <p:spPr>
          <a:xfrm>
            <a:off x="7788625" y="3767421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0.05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804E6-3A95-F8A6-A193-DC92B2B41DF7}"/>
              </a:ext>
            </a:extLst>
          </p:cNvPr>
          <p:cNvSpPr txBox="1"/>
          <p:nvPr/>
        </p:nvSpPr>
        <p:spPr>
          <a:xfrm>
            <a:off x="8614677" y="4064056"/>
            <a:ext cx="118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2180A8-F037-6408-4BD5-1961F351F9B9}"/>
              </a:ext>
            </a:extLst>
          </p:cNvPr>
          <p:cNvSpPr txBox="1"/>
          <p:nvPr/>
        </p:nvSpPr>
        <p:spPr>
          <a:xfrm>
            <a:off x="7788625" y="4127411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0.05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CBFE1-DA68-9F21-FACA-4EFC9DA8A0E3}"/>
              </a:ext>
            </a:extLst>
          </p:cNvPr>
          <p:cNvSpPr txBox="1"/>
          <p:nvPr/>
        </p:nvSpPr>
        <p:spPr>
          <a:xfrm>
            <a:off x="8622377" y="4414548"/>
            <a:ext cx="118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6ABEEF-306B-A26D-8C3B-714A56477DBB}"/>
              </a:ext>
            </a:extLst>
          </p:cNvPr>
          <p:cNvSpPr txBox="1"/>
          <p:nvPr/>
        </p:nvSpPr>
        <p:spPr>
          <a:xfrm>
            <a:off x="7788625" y="4477903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0.01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E1CB6C-1B09-D118-B8E0-AD3BACD274F0}"/>
              </a:ext>
            </a:extLst>
          </p:cNvPr>
          <p:cNvSpPr txBox="1"/>
          <p:nvPr/>
        </p:nvSpPr>
        <p:spPr>
          <a:xfrm>
            <a:off x="8599891" y="5534831"/>
            <a:ext cx="118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F083A0-474E-9905-7E14-A0CA64872E43}"/>
              </a:ext>
            </a:extLst>
          </p:cNvPr>
          <p:cNvSpPr txBox="1"/>
          <p:nvPr/>
        </p:nvSpPr>
        <p:spPr>
          <a:xfrm>
            <a:off x="7788625" y="5598186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0.02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203AFB-A39A-DF96-7BF2-EF60CC30D701}"/>
              </a:ext>
            </a:extLst>
          </p:cNvPr>
          <p:cNvSpPr txBox="1"/>
          <p:nvPr/>
        </p:nvSpPr>
        <p:spPr>
          <a:xfrm>
            <a:off x="8622377" y="2981527"/>
            <a:ext cx="118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CA25EB-44E2-9D86-65D2-759538FF367F}"/>
              </a:ext>
            </a:extLst>
          </p:cNvPr>
          <p:cNvSpPr txBox="1"/>
          <p:nvPr/>
        </p:nvSpPr>
        <p:spPr>
          <a:xfrm>
            <a:off x="7788625" y="3069435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0.03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796CCF-7C0E-5ADE-E570-BE2EE190F2EF}"/>
              </a:ext>
            </a:extLst>
          </p:cNvPr>
          <p:cNvCxnSpPr/>
          <p:nvPr/>
        </p:nvCxnSpPr>
        <p:spPr>
          <a:xfrm>
            <a:off x="8336323" y="4902929"/>
            <a:ext cx="0" cy="539932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804BFF-EC77-F79A-FC62-84C76F89C084}"/>
              </a:ext>
            </a:extLst>
          </p:cNvPr>
          <p:cNvCxnSpPr/>
          <p:nvPr/>
        </p:nvCxnSpPr>
        <p:spPr>
          <a:xfrm>
            <a:off x="8488723" y="4898571"/>
            <a:ext cx="0" cy="539932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34D4F35D-098D-C916-11D3-F747B0C88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11550"/>
                <a:ext cx="10515600" cy="11400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LLMs are simply next word predictors.</a:t>
                </a:r>
              </a:p>
              <a:p>
                <a:r>
                  <a:rPr lang="en-US" dirty="0"/>
                  <a:t>More precisely: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B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rgbClr val="BF0000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is a sequence of words,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B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rgbClr val="B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rgbClr val="BF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solidFill>
                          <a:srgbClr val="B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solidFill>
                          <a:srgbClr val="B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B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 smtClean="0">
                        <a:solidFill>
                          <a:srgbClr val="B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solidFill>
                          <a:srgbClr val="BF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 smtClean="0">
                            <a:solidFill>
                              <a:srgbClr val="B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dirty="0" smtClean="0">
                        <a:solidFill>
                          <a:srgbClr val="B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34D4F35D-098D-C916-11D3-F747B0C88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11550"/>
                <a:ext cx="10515600" cy="1140058"/>
              </a:xfrm>
              <a:prstGeom prst="rect">
                <a:avLst/>
              </a:prstGeom>
              <a:blipFill>
                <a:blip r:embed="rId5"/>
                <a:stretch>
                  <a:fillRect l="-844" t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19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CF00-2BB0-560D-4E24-AA4E0343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625D-8977-AD4E-FCE1-ABBC61A32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523"/>
            <a:ext cx="10782299" cy="4765413"/>
          </a:xfrm>
        </p:spPr>
        <p:txBody>
          <a:bodyPr>
            <a:normAutofit/>
          </a:bodyPr>
          <a:lstStyle/>
          <a:p>
            <a:pPr marL="466725" indent="-466725">
              <a:spcBef>
                <a:spcPts val="400"/>
              </a:spcBef>
            </a:pPr>
            <a:r>
              <a:rPr lang="en-US" sz="3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Summarization</a:t>
            </a:r>
          </a:p>
          <a:p>
            <a:pPr marL="466725" indent="-466725">
              <a:spcBef>
                <a:spcPts val="400"/>
              </a:spcBef>
            </a:pPr>
            <a:r>
              <a:rPr lang="en-US" sz="3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Captioning</a:t>
            </a:r>
          </a:p>
          <a:p>
            <a:pPr marL="466725" indent="-466725">
              <a:spcBef>
                <a:spcPts val="400"/>
              </a:spcBef>
            </a:pPr>
            <a:r>
              <a:rPr lang="en-US" sz="3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 Answering</a:t>
            </a:r>
          </a:p>
          <a:p>
            <a:pPr marL="466725" indent="-466725">
              <a:spcBef>
                <a:spcPts val="400"/>
              </a:spcBef>
            </a:pPr>
            <a:r>
              <a:rPr lang="en-US" sz="3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RAG – Retrieval and Generation</a:t>
            </a:r>
          </a:p>
          <a:p>
            <a:pPr marL="466725" indent="-466725">
              <a:spcBef>
                <a:spcPts val="400"/>
              </a:spcBef>
            </a:pPr>
            <a:r>
              <a:rPr lang="en-US" sz="3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  <a:p>
            <a:pPr marL="466725" indent="-466725">
              <a:spcBef>
                <a:spcPts val="400"/>
              </a:spcBef>
            </a:pPr>
            <a:r>
              <a:rPr lang="en-US" sz="3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generation</a:t>
            </a:r>
          </a:p>
          <a:p>
            <a:pPr marL="466725" indent="-466725">
              <a:spcBef>
                <a:spcPts val="400"/>
              </a:spcBef>
            </a:pPr>
            <a:r>
              <a:rPr lang="en-US" sz="36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NLU – Natural Language Understanding</a:t>
            </a:r>
          </a:p>
          <a:p>
            <a:pPr>
              <a:spcBef>
                <a:spcPts val="400"/>
              </a:spcBef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4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05E9ED-4A62-707C-2ECB-89BB649F24E4}"/>
              </a:ext>
            </a:extLst>
          </p:cNvPr>
          <p:cNvGrpSpPr/>
          <p:nvPr/>
        </p:nvGrpSpPr>
        <p:grpSpPr>
          <a:xfrm>
            <a:off x="8174658" y="2294192"/>
            <a:ext cx="3887756" cy="3773212"/>
            <a:chOff x="1471371" y="856216"/>
            <a:chExt cx="3614489" cy="3507996"/>
          </a:xfrm>
        </p:grpSpPr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9F095A4-0D83-0740-0125-CEA54291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1371" y="856216"/>
              <a:ext cx="3614489" cy="35079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170" name="Picture 2" descr="Image">
              <a:extLst>
                <a:ext uri="{FF2B5EF4-FFF2-40B4-BE49-F238E27FC236}">
                  <a16:creationId xmlns:a16="http://schemas.microsoft.com/office/drawing/2014/main" id="{0E884743-CE74-B1E0-BF8A-1DB1EC7C4F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664"/>
            <a:stretch/>
          </p:blipFill>
          <p:spPr bwMode="auto">
            <a:xfrm>
              <a:off x="1515975" y="2464598"/>
              <a:ext cx="3520068" cy="15644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itle 8">
            <a:extLst>
              <a:ext uri="{FF2B5EF4-FFF2-40B4-BE49-F238E27FC236}">
                <a16:creationId xmlns:a16="http://schemas.microsoft.com/office/drawing/2014/main" id="{BB3D4439-B3CA-5B28-0213-F4A51F56B29E}"/>
              </a:ext>
            </a:extLst>
          </p:cNvPr>
          <p:cNvSpPr txBox="1">
            <a:spLocks/>
          </p:cNvSpPr>
          <p:nvPr/>
        </p:nvSpPr>
        <p:spPr>
          <a:xfrm>
            <a:off x="129586" y="32705"/>
            <a:ext cx="3770407" cy="1446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2pPr>
            <a:lvl3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3pPr>
            <a:lvl4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4pPr>
            <a:lvl5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5pPr>
            <a:lvl6pPr marL="36256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6pPr>
            <a:lvl7pPr marL="7251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7pPr>
            <a:lvl8pPr marL="10877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8pPr>
            <a:lvl9pPr marL="14502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r>
              <a:rPr lang="en-US" sz="3600" dirty="0"/>
              <a:t>Limitations of LMMs</a:t>
            </a:r>
            <a:endParaRPr lang="en-JP" sz="3600"/>
          </a:p>
        </p:txBody>
      </p:sp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AE8FAF-AA6C-A082-234D-2520B23C1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107" y="421689"/>
            <a:ext cx="3770407" cy="1501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F5F88F-545A-BC29-06D8-ECAEEEDBE8CF}"/>
              </a:ext>
            </a:extLst>
          </p:cNvPr>
          <p:cNvSpPr txBox="1">
            <a:spLocks/>
          </p:cNvSpPr>
          <p:nvPr/>
        </p:nvSpPr>
        <p:spPr>
          <a:xfrm>
            <a:off x="5534064" y="460506"/>
            <a:ext cx="860961" cy="2667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275" b="1" i="0">
                <a:solidFill>
                  <a:schemeClr val="bg1"/>
                </a:solidFill>
                <a:latin typeface="HelvNeue Bold for IBM"/>
                <a:ea typeface="IBM Plex Sans" panose="020B0503050203000203" pitchFamily="34" charset="0"/>
                <a:cs typeface="HelvNeue Bold for IBM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1219170"/>
            <a:r>
              <a:rPr lang="en-US" sz="1067" b="0" kern="0" dirty="0" err="1">
                <a:solidFill>
                  <a:schemeClr val="accent3"/>
                </a:solidFill>
              </a:rPr>
              <a:t>OpenAI</a:t>
            </a:r>
            <a:r>
              <a:rPr lang="en-US" sz="1067" b="0" kern="0" dirty="0">
                <a:solidFill>
                  <a:schemeClr val="accent3"/>
                </a:solidFill>
              </a:rPr>
              <a:t> CEO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D26CA5-B405-1053-8CB0-72F456BD137C}"/>
              </a:ext>
            </a:extLst>
          </p:cNvPr>
          <p:cNvSpPr txBox="1"/>
          <p:nvPr/>
        </p:nvSpPr>
        <p:spPr>
          <a:xfrm>
            <a:off x="404486" y="2151454"/>
            <a:ext cx="3612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Wingdings" pitchFamily="2" charset="2"/>
              <a:buChar char="§"/>
            </a:pPr>
            <a:r>
              <a:rPr lang="en-US" sz="1600" dirty="0">
                <a:latin typeface="IBM Plex Sans" panose="020B0503050203000203" pitchFamily="34" charset="0"/>
              </a:rPr>
              <a:t>Hallucination</a:t>
            </a:r>
          </a:p>
          <a:p>
            <a:pPr marL="228594" indent="-228594">
              <a:buFont typeface="Wingdings" pitchFamily="2" charset="2"/>
              <a:buChar char="§"/>
            </a:pPr>
            <a:r>
              <a:rPr lang="en-US" sz="1600" dirty="0">
                <a:latin typeface="IBM Plex Sans" panose="020B0503050203000203" pitchFamily="34" charset="0"/>
              </a:rPr>
              <a:t>Bias and Ethics</a:t>
            </a:r>
          </a:p>
          <a:p>
            <a:pPr marL="228594" indent="-228594">
              <a:buFont typeface="Wingdings" pitchFamily="2" charset="2"/>
              <a:buChar char="§"/>
            </a:pPr>
            <a:r>
              <a:rPr lang="en-US" sz="1600" dirty="0">
                <a:latin typeface="IBM Plex Sans" panose="020B0503050203000203" pitchFamily="34" charset="0"/>
              </a:rPr>
              <a:t>Language Variability</a:t>
            </a:r>
            <a:endParaRPr lang="en-US" sz="1600" dirty="0"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  <a:p>
            <a:pPr marL="228594" indent="-228594">
              <a:buFont typeface="Wingdings" pitchFamily="2" charset="2"/>
              <a:buChar char="§"/>
            </a:pPr>
            <a:r>
              <a:rPr lang="en-US" sz="1600" dirty="0">
                <a:latin typeface="IBM Plex Sans" panose="020B0503050203000203" pitchFamily="34" charset="0"/>
              </a:rPr>
              <a:t>Lack of Grounding and Factuality</a:t>
            </a:r>
          </a:p>
          <a:p>
            <a:pPr marL="228594" indent="-228594">
              <a:buFont typeface="Wingdings" pitchFamily="2" charset="2"/>
              <a:buChar char="§"/>
            </a:pPr>
            <a:r>
              <a:rPr lang="en-US" sz="1600" dirty="0">
                <a:latin typeface="IBM Plex Sans" panose="020B0503050203000203" pitchFamily="34" charset="0"/>
              </a:rPr>
              <a:t>Lack of </a:t>
            </a:r>
            <a:r>
              <a:rPr lang="en-US" sz="1600" dirty="0" err="1">
                <a:latin typeface="IBM Plex Sans" panose="020B0503050203000203" pitchFamily="34" charset="0"/>
              </a:rPr>
              <a:t>Explainability</a:t>
            </a:r>
            <a:endParaRPr lang="en-US" sz="1600" dirty="0">
              <a:latin typeface="IBM Plex Sans" panose="020B0503050203000203" pitchFamily="34" charset="0"/>
            </a:endParaRPr>
          </a:p>
          <a:p>
            <a:pPr marL="228594" indent="-228594">
              <a:buFont typeface="Wingdings" pitchFamily="2" charset="2"/>
              <a:buChar char="§"/>
            </a:pPr>
            <a:r>
              <a:rPr lang="en-US" sz="1600" dirty="0">
                <a:latin typeface="IBM Plex Sans" panose="020B0503050203000203" pitchFamily="34" charset="0"/>
              </a:rPr>
              <a:t>Limited Contextual Understanding</a:t>
            </a:r>
          </a:p>
          <a:p>
            <a:pPr marL="228594" indent="-228594">
              <a:buFont typeface="Wingdings" pitchFamily="2" charset="2"/>
              <a:buChar char="§"/>
            </a:pPr>
            <a:r>
              <a:rPr lang="en-US" sz="1600" dirty="0">
                <a:latin typeface="IBM Plex Sans" panose="020B0503050203000203" pitchFamily="34" charset="0"/>
              </a:rPr>
              <a:t>Lack of Common Sense</a:t>
            </a:r>
          </a:p>
          <a:p>
            <a:pPr marL="228594" indent="-228594">
              <a:buFont typeface="Wingdings" pitchFamily="2" charset="2"/>
              <a:buChar char="§"/>
            </a:pPr>
            <a:r>
              <a:rPr lang="en-US" sz="1600" dirty="0">
                <a:latin typeface="IBM Plex Sans" panose="020B0503050203000203" pitchFamily="34" charset="0"/>
              </a:rPr>
              <a:t>Poor Generalization </a:t>
            </a:r>
          </a:p>
          <a:p>
            <a:pPr marL="228594" indent="-228594">
              <a:buFont typeface="Wingdings" pitchFamily="2" charset="2"/>
              <a:buChar char="§"/>
            </a:pPr>
            <a:r>
              <a:rPr lang="en-US" sz="1600" dirty="0">
                <a:latin typeface="IBM Plex Sans" panose="020B0503050203000203" pitchFamily="34" charset="0"/>
              </a:rPr>
              <a:t>Prone to Adversarial Attacks</a:t>
            </a:r>
          </a:p>
        </p:txBody>
      </p:sp>
      <p:pic>
        <p:nvPicPr>
          <p:cNvPr id="24" name="Picture 2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C4565A-644A-6CDA-73CB-910616F80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658" y="469394"/>
            <a:ext cx="3887756" cy="1446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447CBB5-2141-8EFB-E9E3-CDECFF661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007" y="2084548"/>
            <a:ext cx="3752507" cy="1667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304AB7D1-A08F-F008-FAF4-7BE1C82FB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8008" y="3974486"/>
            <a:ext cx="3752507" cy="1549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B60C06-465A-D478-8625-75E3C2BC21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0842"/>
          <a:stretch/>
        </p:blipFill>
        <p:spPr>
          <a:xfrm>
            <a:off x="4269072" y="5806651"/>
            <a:ext cx="3739357" cy="337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0D6736-D277-AF31-64A1-0D008AC177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2416"/>
          <a:stretch/>
        </p:blipFill>
        <p:spPr>
          <a:xfrm>
            <a:off x="4269072" y="6056018"/>
            <a:ext cx="3739357" cy="55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78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FC68C-9596-6E7E-E3B6-CF52709F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Image">
            <a:extLst>
              <a:ext uri="{FF2B5EF4-FFF2-40B4-BE49-F238E27FC236}">
                <a16:creationId xmlns:a16="http://schemas.microsoft.com/office/drawing/2014/main" id="{8F8E78F5-92A1-BDE2-E8F1-BC33E5183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9" y="3756435"/>
            <a:ext cx="3304644" cy="2484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98404C03-D59B-C271-795B-23173424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578" y="441929"/>
            <a:ext cx="4120712" cy="4114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8" name="Picture 2" descr="Elegant and powerful new result that seriously undermines large language  models">
            <a:extLst>
              <a:ext uri="{FF2B5EF4-FFF2-40B4-BE49-F238E27FC236}">
                <a16:creationId xmlns:a16="http://schemas.microsoft.com/office/drawing/2014/main" id="{A0555BD0-2AED-9ADC-930C-809A1F214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9473" r="11353" b="3890"/>
          <a:stretch/>
        </p:blipFill>
        <p:spPr bwMode="auto">
          <a:xfrm>
            <a:off x="8259889" y="441929"/>
            <a:ext cx="3603812" cy="137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2DC67093-44EA-D67D-F58C-A12AAB350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889" y="1965936"/>
            <a:ext cx="3603812" cy="2590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1037900C-E469-40AB-3DEC-3D3FF588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9" y="441929"/>
            <a:ext cx="3304644" cy="26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66B41A-079D-0C90-063C-2BF959940805}"/>
              </a:ext>
            </a:extLst>
          </p:cNvPr>
          <p:cNvSpPr txBox="1"/>
          <p:nvPr/>
        </p:nvSpPr>
        <p:spPr>
          <a:xfrm>
            <a:off x="4311480" y="4939704"/>
            <a:ext cx="756696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Orca: Progressive Learning from Complex Explanation Traces of GPT-4</a:t>
            </a:r>
          </a:p>
          <a:p>
            <a:pPr algn="l"/>
            <a:r>
              <a:rPr lang="en-US" sz="160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  <a:hlinkClick r:id="rId8"/>
              </a:rPr>
              <a:t>Subhabrata Mukherjee</a:t>
            </a:r>
            <a:r>
              <a:rPr lang="en-US" sz="160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 </a:t>
            </a:r>
            <a:r>
              <a:rPr lang="en-US" sz="160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et al.</a:t>
            </a:r>
            <a:endParaRPr lang="en-US" sz="1600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By distillation, small model’s may learn to imitate the style or larger models, but not the reasoning process of Large Foundation Models (LFMs). </a:t>
            </a:r>
          </a:p>
        </p:txBody>
      </p:sp>
    </p:spTree>
    <p:extLst>
      <p:ext uri="{BB962C8B-B14F-4D97-AF65-F5344CB8AC3E}">
        <p14:creationId xmlns:p14="http://schemas.microsoft.com/office/powerpoint/2010/main" val="102583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A598-990F-1C60-C24B-9F36F5A1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480" y="365125"/>
            <a:ext cx="10016319" cy="859993"/>
          </a:xfrm>
        </p:spPr>
        <p:txBody>
          <a:bodyPr/>
          <a:lstStyle/>
          <a:p>
            <a:r>
              <a:rPr lang="en-US" dirty="0"/>
              <a:t>AGI Hype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F9FF92-A0CB-F979-D080-D005E8D7792B}"/>
              </a:ext>
            </a:extLst>
          </p:cNvPr>
          <p:cNvSpPr/>
          <p:nvPr/>
        </p:nvSpPr>
        <p:spPr>
          <a:xfrm>
            <a:off x="1528293" y="1556941"/>
            <a:ext cx="2641600" cy="406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Narrow AI</a:t>
            </a:r>
          </a:p>
          <a:p>
            <a:pPr algn="ctr"/>
            <a:endParaRPr lang="en-US" sz="2000" dirty="0">
              <a:latin typeface="+mj-lt"/>
            </a:endParaRPr>
          </a:p>
          <a:p>
            <a:r>
              <a:rPr lang="en-US" sz="2800" dirty="0">
                <a:latin typeface="+mj-lt"/>
              </a:rPr>
              <a:t>Emerging</a:t>
            </a: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Single-task, single-domain, with superhuman accuracy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Requires large amounts of labeled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86D72-E541-4B40-4F23-C76CDA9BC095}"/>
              </a:ext>
            </a:extLst>
          </p:cNvPr>
          <p:cNvSpPr/>
          <p:nvPr/>
        </p:nvSpPr>
        <p:spPr>
          <a:xfrm>
            <a:off x="4931893" y="1556941"/>
            <a:ext cx="2641600" cy="40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Broad AI</a:t>
            </a:r>
          </a:p>
          <a:p>
            <a:pPr algn="ctr"/>
            <a:endParaRPr lang="en-US" sz="2400" b="1" dirty="0"/>
          </a:p>
          <a:p>
            <a:r>
              <a:rPr lang="en-US" sz="2800" dirty="0">
                <a:latin typeface="+mj-lt"/>
              </a:rPr>
              <a:t>Disruptive and Pervasive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000" dirty="0">
                <a:latin typeface="+mj-lt"/>
              </a:rPr>
              <a:t>Multi-task, multi-domain, multi-modal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Foundation models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Learning + Reasoning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+mj-lt"/>
              </a:rPr>
              <a:t>Safety and Trust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580E4A-078F-CC55-6898-00B78AB65E20}"/>
              </a:ext>
            </a:extLst>
          </p:cNvPr>
          <p:cNvSpPr/>
          <p:nvPr/>
        </p:nvSpPr>
        <p:spPr>
          <a:xfrm>
            <a:off x="8335493" y="1556941"/>
            <a:ext cx="2641600" cy="4064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/>
              <a:t>General AI</a:t>
            </a:r>
          </a:p>
          <a:p>
            <a:pPr algn="ctr"/>
            <a:endParaRPr lang="en-US" dirty="0"/>
          </a:p>
          <a:p>
            <a:r>
              <a:rPr lang="en-US" sz="2800" dirty="0">
                <a:latin typeface="+mj-lt"/>
              </a:rPr>
              <a:t>Revolutionary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Cross-domain learning and reasoning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Broad autonomy with moral reasoning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44C0FA9-6B0B-8F77-6440-12A3D4827217}"/>
              </a:ext>
            </a:extLst>
          </p:cNvPr>
          <p:cNvSpPr/>
          <p:nvPr/>
        </p:nvSpPr>
        <p:spPr>
          <a:xfrm>
            <a:off x="1446060" y="5756406"/>
            <a:ext cx="9652000" cy="72707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0"/>
                  <a:tint val="66000"/>
                  <a:satMod val="160000"/>
                </a:schemeClr>
              </a:gs>
              <a:gs pos="50000">
                <a:schemeClr val="accent1">
                  <a:lumMod val="50000"/>
                  <a:tint val="44500"/>
                  <a:satMod val="160000"/>
                </a:schemeClr>
              </a:gs>
              <a:gs pos="100000">
                <a:schemeClr val="accent1">
                  <a:lumMod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3FE50-281E-37FB-A873-B8AF8B5929C5}"/>
              </a:ext>
            </a:extLst>
          </p:cNvPr>
          <p:cNvSpPr txBox="1"/>
          <p:nvPr/>
        </p:nvSpPr>
        <p:spPr>
          <a:xfrm>
            <a:off x="5499780" y="5924179"/>
            <a:ext cx="144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here?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BD8DA-0C38-872C-F84B-3B0B6C05E371}"/>
              </a:ext>
            </a:extLst>
          </p:cNvPr>
          <p:cNvSpPr txBox="1"/>
          <p:nvPr/>
        </p:nvSpPr>
        <p:spPr>
          <a:xfrm>
            <a:off x="8714682" y="5924179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2050 and beyond</a:t>
            </a:r>
          </a:p>
        </p:txBody>
      </p:sp>
    </p:spTree>
    <p:extLst>
      <p:ext uri="{BB962C8B-B14F-4D97-AF65-F5344CB8AC3E}">
        <p14:creationId xmlns:p14="http://schemas.microsoft.com/office/powerpoint/2010/main" val="323049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Hub Logos and Usage · GitHub">
            <a:extLst>
              <a:ext uri="{FF2B5EF4-FFF2-40B4-BE49-F238E27FC236}">
                <a16:creationId xmlns:a16="http://schemas.microsoft.com/office/drawing/2014/main" id="{59C7267F-1AA4-FDF0-6392-9E1D97661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34" y="4436199"/>
            <a:ext cx="701040" cy="7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D32706-1BDD-4A5A-4C2F-470BD6E6C8B4}"/>
              </a:ext>
            </a:extLst>
          </p:cNvPr>
          <p:cNvSpPr txBox="1"/>
          <p:nvPr/>
        </p:nvSpPr>
        <p:spPr>
          <a:xfrm>
            <a:off x="4173946" y="2405209"/>
            <a:ext cx="5691850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>
                <a:hlinkClick r:id="rId3"/>
              </a:rPr>
              <a:t>youtube.com/@asimmunawar</a:t>
            </a:r>
            <a:r>
              <a:rPr lang="en-US" sz="1800" dirty="0"/>
              <a:t> </a:t>
            </a:r>
          </a:p>
          <a:p>
            <a:endParaRPr lang="en-US" dirty="0">
              <a:solidFill>
                <a:srgbClr val="065FD4"/>
              </a:solidFill>
              <a:latin typeface="Roboto" panose="02000000000000000000" pitchFamily="2" charset="0"/>
              <a:hlinkClick r:id="rId4"/>
            </a:endParaRPr>
          </a:p>
          <a:p>
            <a:r>
              <a:rPr lang="en-US" b="0" u="none" strike="noStrike" dirty="0">
                <a:solidFill>
                  <a:srgbClr val="065FD4"/>
                </a:solidFill>
                <a:effectLst/>
                <a:latin typeface="Roboto" panose="02000000000000000000" pitchFamily="2" charset="0"/>
                <a:hlinkClick r:id="rId4"/>
              </a:rPr>
              <a:t>x.com/asimunawar</a:t>
            </a:r>
            <a:endParaRPr lang="en-US" dirty="0">
              <a:effectLst/>
            </a:endParaRPr>
          </a:p>
          <a:p>
            <a:endParaRPr lang="en-US" b="0" u="none" strike="noStrike" dirty="0">
              <a:solidFill>
                <a:srgbClr val="065FD4"/>
              </a:solidFill>
              <a:effectLst/>
              <a:latin typeface="Roboto" panose="02000000000000000000" pitchFamily="2" charset="0"/>
              <a:hlinkClick r:id="rId5"/>
            </a:endParaRPr>
          </a:p>
          <a:p>
            <a:r>
              <a:rPr lang="en-US" b="0" u="none" strike="noStrike" dirty="0">
                <a:solidFill>
                  <a:srgbClr val="065FD4"/>
                </a:solidFill>
                <a:effectLst/>
                <a:latin typeface="Roboto" panose="02000000000000000000" pitchFamily="2" charset="0"/>
                <a:hlinkClick r:id="rId5"/>
              </a:rPr>
              <a:t>linkedin.com/in/asimmunawar</a:t>
            </a:r>
            <a:endParaRPr lang="en-US" b="0" u="none" strike="noStrike" dirty="0">
              <a:solidFill>
                <a:srgbClr val="065FD4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65FD4"/>
              </a:solidFill>
              <a:latin typeface="Roboto" panose="02000000000000000000" pitchFamily="2" charset="0"/>
            </a:endParaRPr>
          </a:p>
          <a:p>
            <a:r>
              <a:rPr lang="en-US" b="0" u="none" strike="noStrike" dirty="0">
                <a:solidFill>
                  <a:srgbClr val="065FD4"/>
                </a:solidFill>
                <a:effectLst/>
                <a:latin typeface="Roboto" panose="02000000000000000000" pitchFamily="2" charset="0"/>
                <a:hlinkClick r:id="rId6"/>
              </a:rPr>
              <a:t>https://www.threads.net/@asimunawar</a:t>
            </a:r>
            <a:endParaRPr lang="en-US" b="0" u="none" strike="noStrike" dirty="0">
              <a:solidFill>
                <a:srgbClr val="065FD4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65FD4"/>
              </a:solidFill>
              <a:latin typeface="Roboto" panose="02000000000000000000" pitchFamily="2" charset="0"/>
            </a:endParaRPr>
          </a:p>
          <a:p>
            <a:r>
              <a:rPr lang="en-US" b="0" u="none" strike="noStrike" dirty="0">
                <a:solidFill>
                  <a:srgbClr val="065FD4"/>
                </a:solidFill>
                <a:effectLst/>
                <a:latin typeface="Roboto" panose="02000000000000000000" pitchFamily="2" charset="0"/>
                <a:hlinkClick r:id="rId7"/>
              </a:rPr>
              <a:t>https://github.com/asimmunawar/ml-course</a:t>
            </a:r>
            <a:endParaRPr lang="en-US" b="0" u="none" strike="noStrike" dirty="0">
              <a:solidFill>
                <a:srgbClr val="065FD4"/>
              </a:solidFill>
              <a:effectLst/>
              <a:latin typeface="Roboto" panose="02000000000000000000" pitchFamily="2" charset="0"/>
            </a:endParaRPr>
          </a:p>
          <a:p>
            <a:endParaRPr lang="en-US" b="0" u="none" strike="noStrike" dirty="0">
              <a:solidFill>
                <a:srgbClr val="065FD4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u="none" strike="noStrike" dirty="0">
                <a:solidFill>
                  <a:srgbClr val="065FD4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endParaRPr lang="en-US" dirty="0">
              <a:solidFill>
                <a:srgbClr val="065FD4"/>
              </a:solidFill>
              <a:latin typeface="Roboto" panose="02000000000000000000" pitchFamily="2" charset="0"/>
            </a:endParaRPr>
          </a:p>
        </p:txBody>
      </p:sp>
      <p:pic>
        <p:nvPicPr>
          <p:cNvPr id="5" name="Picture 2" descr="X Logo, symbol, meaning, history, PNG, brand">
            <a:extLst>
              <a:ext uri="{FF2B5EF4-FFF2-40B4-BE49-F238E27FC236}">
                <a16:creationId xmlns:a16="http://schemas.microsoft.com/office/drawing/2014/main" id="{48AF6FA2-8834-357E-1D03-FD349F82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999" y="2959738"/>
            <a:ext cx="585843" cy="32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inkedin - Free social media icons">
            <a:extLst>
              <a:ext uri="{FF2B5EF4-FFF2-40B4-BE49-F238E27FC236}">
                <a16:creationId xmlns:a16="http://schemas.microsoft.com/office/drawing/2014/main" id="{913092AA-22D6-7159-F6CA-BC333AC3D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46" y="3441220"/>
            <a:ext cx="398417" cy="39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5B888-60BB-914C-C01C-462A4A28A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0587" y="2382349"/>
            <a:ext cx="718668" cy="479112"/>
          </a:xfrm>
          <a:prstGeom prst="rect">
            <a:avLst/>
          </a:prstGeom>
        </p:spPr>
      </p:pic>
      <p:pic>
        <p:nvPicPr>
          <p:cNvPr id="9" name="Picture 10" descr="Threads Logo PNG Vector (AI, EPS, PDF, SVG) Free Download">
            <a:extLst>
              <a:ext uri="{FF2B5EF4-FFF2-40B4-BE49-F238E27FC236}">
                <a16:creationId xmlns:a16="http://schemas.microsoft.com/office/drawing/2014/main" id="{61C5BC5E-81E4-5444-BE3D-793A9ADB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72" y="4007213"/>
            <a:ext cx="398417" cy="46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5660760-0298-0F35-E1FA-4B8D1E41E633}"/>
              </a:ext>
            </a:extLst>
          </p:cNvPr>
          <p:cNvGrpSpPr/>
          <p:nvPr/>
        </p:nvGrpSpPr>
        <p:grpSpPr>
          <a:xfrm>
            <a:off x="375697" y="2461315"/>
            <a:ext cx="2514156" cy="2486427"/>
            <a:chOff x="8233410" y="3292695"/>
            <a:chExt cx="1877631" cy="18569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7BDF24-17AF-457A-E339-6D0FDBE6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33410" y="3292695"/>
              <a:ext cx="1877631" cy="1856922"/>
            </a:xfrm>
            <a:prstGeom prst="rect">
              <a:avLst/>
            </a:prstGeom>
          </p:spPr>
        </p:pic>
        <p:pic>
          <p:nvPicPr>
            <p:cNvPr id="11" name="Picture 10" descr="Linkedin - Free social media icons">
              <a:extLst>
                <a:ext uri="{FF2B5EF4-FFF2-40B4-BE49-F238E27FC236}">
                  <a16:creationId xmlns:a16="http://schemas.microsoft.com/office/drawing/2014/main" id="{8DCE5671-BA2D-0E75-DF48-6E90FE19E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4314" y="4092708"/>
              <a:ext cx="398417" cy="398417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0D1735-6C39-8269-4064-B2635D2C170C}"/>
              </a:ext>
            </a:extLst>
          </p:cNvPr>
          <p:cNvSpPr txBox="1"/>
          <p:nvPr/>
        </p:nvSpPr>
        <p:spPr>
          <a:xfrm>
            <a:off x="438409" y="4875629"/>
            <a:ext cx="2388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Asim Munawar</a:t>
            </a:r>
          </a:p>
        </p:txBody>
      </p:sp>
    </p:spTree>
    <p:extLst>
      <p:ext uri="{BB962C8B-B14F-4D97-AF65-F5344CB8AC3E}">
        <p14:creationId xmlns:p14="http://schemas.microsoft.com/office/powerpoint/2010/main" val="371873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67373-01B0-B107-BA82-23830DBB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1A2FF-B55B-ECBF-5F6B-1CDAE93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1550"/>
            <a:ext cx="11060429" cy="47654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Gen AI Hype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Silos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Not fully open source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I plan to share all my materials for free at </a:t>
            </a:r>
            <a:r>
              <a:rPr lang="en-US" sz="3200" dirty="0">
                <a:hlinkClick r:id="rId3"/>
              </a:rPr>
              <a:t>https://github.com/asimmunawar/ml-course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9482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2DA43494-3A95-6CBE-5923-F2DC3FFA2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341" y="1584035"/>
            <a:ext cx="7726859" cy="3881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8F77F-EBE8-41FD-756C-8DD0FCF2D5FB}"/>
              </a:ext>
            </a:extLst>
          </p:cNvPr>
          <p:cNvSpPr txBox="1"/>
          <p:nvPr/>
        </p:nvSpPr>
        <p:spPr>
          <a:xfrm>
            <a:off x="43108" y="6571399"/>
            <a:ext cx="4570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www.cloudskillsboost.google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course_templates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/536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52850-F113-8A69-5C8D-B18ABFE53E41}"/>
              </a:ext>
            </a:extLst>
          </p:cNvPr>
          <p:cNvSpPr txBox="1"/>
          <p:nvPr/>
        </p:nvSpPr>
        <p:spPr>
          <a:xfrm>
            <a:off x="10412272" y="2699078"/>
            <a:ext cx="12902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3825" indent="-123825">
              <a:buFont typeface="Arial" panose="020B0604020202020204" pitchFamily="34" charset="0"/>
              <a:buChar char="•"/>
            </a:pPr>
            <a:r>
              <a:rPr lang="en-US" sz="1400" dirty="0"/>
              <a:t>Number</a:t>
            </a:r>
          </a:p>
          <a:p>
            <a:pPr marL="123825" indent="-123825">
              <a:buFont typeface="Arial" panose="020B0604020202020204" pitchFamily="34" charset="0"/>
              <a:buChar char="•"/>
            </a:pPr>
            <a:r>
              <a:rPr lang="en-US" sz="1400" dirty="0"/>
              <a:t>Discrete class</a:t>
            </a:r>
          </a:p>
          <a:p>
            <a:pPr marL="123825" indent="-123825">
              <a:buFont typeface="Arial" panose="020B0604020202020204" pitchFamily="34" charset="0"/>
              <a:buChar char="•"/>
            </a:pPr>
            <a:r>
              <a:rPr lang="en-US" sz="1400" dirty="0"/>
              <a:t>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A3F94-F186-4E1D-1E1C-9F738B43CFF2}"/>
              </a:ext>
            </a:extLst>
          </p:cNvPr>
          <p:cNvSpPr txBox="1"/>
          <p:nvPr/>
        </p:nvSpPr>
        <p:spPr>
          <a:xfrm>
            <a:off x="10412272" y="4783973"/>
            <a:ext cx="158851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3825" indent="-123825">
              <a:buFont typeface="Arial" panose="020B0604020202020204" pitchFamily="34" charset="0"/>
              <a:buChar char="•"/>
            </a:pPr>
            <a:r>
              <a:rPr lang="en-US" sz="1400" dirty="0"/>
              <a:t>Natural Language</a:t>
            </a:r>
          </a:p>
          <a:p>
            <a:pPr marL="123825" indent="-123825">
              <a:buFont typeface="Arial" panose="020B0604020202020204" pitchFamily="34" charset="0"/>
              <a:buChar char="•"/>
            </a:pPr>
            <a:r>
              <a:rPr lang="en-US" sz="1400" dirty="0"/>
              <a:t>Image</a:t>
            </a:r>
          </a:p>
          <a:p>
            <a:pPr marL="123825" indent="-123825">
              <a:buFont typeface="Arial" panose="020B0604020202020204" pitchFamily="34" charset="0"/>
              <a:buChar char="•"/>
            </a:pPr>
            <a:r>
              <a:rPr lang="en-US" sz="1400" dirty="0"/>
              <a:t>Audio</a:t>
            </a:r>
          </a:p>
          <a:p>
            <a:pPr marL="123825" indent="-123825">
              <a:buFont typeface="Arial" panose="020B0604020202020204" pitchFamily="34" charset="0"/>
              <a:buChar char="•"/>
            </a:pPr>
            <a:r>
              <a:rPr lang="en-US" sz="1400" dirty="0"/>
              <a:t>Video</a:t>
            </a:r>
          </a:p>
          <a:p>
            <a:pPr marL="123825" indent="-123825">
              <a:buFont typeface="Arial" panose="020B0604020202020204" pitchFamily="34" charset="0"/>
              <a:buChar char="•"/>
            </a:pPr>
            <a:r>
              <a:rPr lang="en-US" sz="1400" dirty="0"/>
              <a:t>Source code</a:t>
            </a:r>
          </a:p>
        </p:txBody>
      </p:sp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E4ACCA56-F475-BE71-093A-E2A42985B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15" b="9002"/>
          <a:stretch/>
        </p:blipFill>
        <p:spPr>
          <a:xfrm>
            <a:off x="498764" y="1792832"/>
            <a:ext cx="3117273" cy="276515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AF7A92-9EAA-9BF0-5888-F5AE160A6698}"/>
              </a:ext>
            </a:extLst>
          </p:cNvPr>
          <p:cNvCxnSpPr/>
          <p:nvPr/>
        </p:nvCxnSpPr>
        <p:spPr>
          <a:xfrm>
            <a:off x="3976255" y="457200"/>
            <a:ext cx="0" cy="5735782"/>
          </a:xfrm>
          <a:prstGeom prst="line">
            <a:avLst/>
          </a:prstGeom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64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E90EF8E-64FC-F3E9-6670-79B3EBF3EFC9}"/>
              </a:ext>
            </a:extLst>
          </p:cNvPr>
          <p:cNvGrpSpPr/>
          <p:nvPr/>
        </p:nvGrpSpPr>
        <p:grpSpPr>
          <a:xfrm>
            <a:off x="1152810" y="2088744"/>
            <a:ext cx="9647135" cy="3666288"/>
            <a:chOff x="4248849" y="4766916"/>
            <a:chExt cx="15900239" cy="610135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6B4C991-753B-B3EF-62B3-7AF46442426A}"/>
                </a:ext>
              </a:extLst>
            </p:cNvPr>
            <p:cNvGrpSpPr/>
            <p:nvPr/>
          </p:nvGrpSpPr>
          <p:grpSpPr>
            <a:xfrm>
              <a:off x="16425102" y="4766916"/>
              <a:ext cx="3723986" cy="6101353"/>
              <a:chOff x="12773446" y="4507544"/>
              <a:chExt cx="3723986" cy="610135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BF8581C-E31B-EA91-73E5-34AD9D7F659E}"/>
                  </a:ext>
                </a:extLst>
              </p:cNvPr>
              <p:cNvSpPr/>
              <p:nvPr/>
            </p:nvSpPr>
            <p:spPr bwMode="auto">
              <a:xfrm>
                <a:off x="12773446" y="4507544"/>
                <a:ext cx="3723986" cy="6101353"/>
              </a:xfrm>
              <a:prstGeom prst="rect">
                <a:avLst/>
              </a:prstGeom>
              <a:solidFill>
                <a:srgbClr val="F4F4F4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5715" tIns="45715" rIns="45715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5709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dirty="0">
                  <a:solidFill>
                    <a:srgbClr val="FFFFFF"/>
                  </a:solidFill>
                  <a:latin typeface="IBM Plex Sans Light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F5D9BA7-E5DE-1088-7F43-DACD510C7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4025839" y="5644549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6344511-AC82-E32D-A63B-9C740F9EB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99467" y="4836290"/>
                <a:ext cx="3671945" cy="92675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7200" b="0" i="0" u="none" strike="noStrike" cap="none" spc="0" baseline="0">
                    <a:solidFill>
                      <a:schemeClr val="tx2"/>
                    </a:solidFill>
                    <a:uFillTx/>
                    <a:latin typeface="IBM Plex Sans ExtLt" panose="020B0303050203000203" pitchFamily="34" charset="0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algn="ctr" defTabSz="2438339">
                  <a:lnSpc>
                    <a:spcPct val="100000"/>
                  </a:lnSpc>
                </a:pPr>
                <a:r>
                  <a:rPr lang="en-US" sz="1400" kern="0" dirty="0">
                    <a:solidFill>
                      <a:srgbClr val="0F62FE"/>
                    </a:solidFill>
                    <a:latin typeface="IBM Plex Sans Light" panose="020B0403050203000203" pitchFamily="34" charset="0"/>
                  </a:rPr>
                  <a:t>Generative AI</a:t>
                </a:r>
              </a:p>
            </p:txBody>
          </p:sp>
          <p:sp>
            <p:nvSpPr>
              <p:cNvPr id="16" name="Text Placeholder 5">
                <a:extLst>
                  <a:ext uri="{FF2B5EF4-FFF2-40B4-BE49-F238E27FC236}">
                    <a16:creationId xmlns:a16="http://schemas.microsoft.com/office/drawing/2014/main" id="{01698EDE-B460-C97A-E33A-8B961093D2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06986" y="7234725"/>
                <a:ext cx="3656907" cy="1280532"/>
              </a:xfrm>
              <a:prstGeom prst="rect">
                <a:avLst/>
              </a:prstGeom>
            </p:spPr>
            <p:txBody>
              <a:bodyPr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329184" marR="0" indent="-329184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658368" marR="0" indent="-329184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987552" marR="0" indent="-329184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1143000" marR="0" indent="-457200" algn="l" defTabSz="2438400" rtl="0" eaLnBrk="1" latinLnBrk="0" hangingPunct="1">
                  <a:lnSpc>
                    <a:spcPct val="11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184306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2205631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256820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2930769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algn="ctr" defTabSz="2438339"/>
                <a:r>
                  <a:rPr lang="en-US" sz="1400" kern="0" dirty="0">
                    <a:solidFill>
                      <a:srgbClr val="000000"/>
                    </a:solidFill>
                    <a:latin typeface="IBM Plex Sans Light"/>
                  </a:rPr>
                  <a:t>Anything</a:t>
                </a:r>
                <a:br>
                  <a:rPr lang="en-US" sz="1400" kern="0" dirty="0">
                    <a:solidFill>
                      <a:srgbClr val="000000"/>
                    </a:solidFill>
                    <a:latin typeface="IBM Plex Sans Light"/>
                  </a:rPr>
                </a:br>
                <a:r>
                  <a:rPr lang="en-US" sz="1400" kern="0" dirty="0">
                    <a:solidFill>
                      <a:srgbClr val="000000"/>
                    </a:solidFill>
                    <a:latin typeface="IBM Plex Sans Light"/>
                  </a:rPr>
                  <a:t>that creates</a:t>
                </a:r>
                <a:br>
                  <a:rPr lang="en-US" sz="1400" kern="0" dirty="0">
                    <a:solidFill>
                      <a:srgbClr val="000000"/>
                    </a:solidFill>
                    <a:latin typeface="IBM Plex Sans Light"/>
                  </a:rPr>
                </a:br>
                <a:r>
                  <a:rPr lang="en-US" sz="1400" kern="0" dirty="0">
                    <a:solidFill>
                      <a:srgbClr val="000000"/>
                    </a:solidFill>
                    <a:latin typeface="IBM Plex Sans Light"/>
                  </a:rPr>
                  <a:t>new content 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501FC75-B682-0C9F-3D63-196183847088}"/>
                </a:ext>
              </a:extLst>
            </p:cNvPr>
            <p:cNvGrpSpPr/>
            <p:nvPr/>
          </p:nvGrpSpPr>
          <p:grpSpPr>
            <a:xfrm>
              <a:off x="4248849" y="4766916"/>
              <a:ext cx="3723986" cy="6101353"/>
              <a:chOff x="597193" y="4507544"/>
              <a:chExt cx="3723986" cy="6101353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74DB22-8B9A-928A-47D1-511C2760F847}"/>
                  </a:ext>
                </a:extLst>
              </p:cNvPr>
              <p:cNvSpPr/>
              <p:nvPr/>
            </p:nvSpPr>
            <p:spPr bwMode="auto">
              <a:xfrm>
                <a:off x="597193" y="4507544"/>
                <a:ext cx="3723986" cy="6101353"/>
              </a:xfrm>
              <a:prstGeom prst="rect">
                <a:avLst/>
              </a:prstGeom>
              <a:solidFill>
                <a:srgbClr val="F4F4F4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5715" tIns="45715" rIns="45715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5709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dirty="0">
                  <a:solidFill>
                    <a:srgbClr val="FFFFFF"/>
                  </a:solidFill>
                  <a:latin typeface="IBM Plex Sans Light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EE6D294-C193-19F1-D37F-A90B7C27A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849586" y="6082824"/>
                <a:ext cx="1219200" cy="1219200"/>
              </a:xfrm>
              <a:prstGeom prst="rect">
                <a:avLst/>
              </a:prstGeom>
            </p:spPr>
          </p:pic>
          <p:sp>
            <p:nvSpPr>
              <p:cNvPr id="37" name="Title 1">
                <a:extLst>
                  <a:ext uri="{FF2B5EF4-FFF2-40B4-BE49-F238E27FC236}">
                    <a16:creationId xmlns:a16="http://schemas.microsoft.com/office/drawing/2014/main" id="{7E240106-4C5A-6572-DAB6-6058B29995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151" y="4836290"/>
                <a:ext cx="3184071" cy="92675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7200" b="0" i="0" u="none" strike="noStrike" cap="none" spc="0" baseline="0">
                    <a:solidFill>
                      <a:schemeClr val="tx2"/>
                    </a:solidFill>
                    <a:uFillTx/>
                    <a:latin typeface="IBM Plex Sans ExtLt" panose="020B0303050203000203" pitchFamily="34" charset="0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algn="ctr" defTabSz="2438339">
                  <a:lnSpc>
                    <a:spcPct val="100000"/>
                  </a:lnSpc>
                </a:pPr>
                <a:r>
                  <a:rPr lang="en-US" sz="1400" kern="0" dirty="0">
                    <a:solidFill>
                      <a:srgbClr val="0F62FE"/>
                    </a:solidFill>
                    <a:latin typeface="IBM Plex Sans Light" panose="020B0403050203000203" pitchFamily="34" charset="0"/>
                  </a:rPr>
                  <a:t>Large language model</a:t>
                </a:r>
              </a:p>
            </p:txBody>
          </p:sp>
          <p:sp>
            <p:nvSpPr>
              <p:cNvPr id="38" name="Text Placeholder 5">
                <a:extLst>
                  <a:ext uri="{FF2B5EF4-FFF2-40B4-BE49-F238E27FC236}">
                    <a16:creationId xmlns:a16="http://schemas.microsoft.com/office/drawing/2014/main" id="{2E4CD4C1-9E5E-5AF0-03F2-56BE5B42E8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6636" y="7631605"/>
                <a:ext cx="2705100" cy="1280532"/>
              </a:xfrm>
              <a:prstGeom prst="rect">
                <a:avLst/>
              </a:prstGeom>
            </p:spPr>
            <p:txBody>
              <a:bodyPr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329184" marR="0" indent="-329184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658368" marR="0" indent="-329184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987552" marR="0" indent="-329184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1143000" marR="0" indent="-457200" algn="l" defTabSz="2438400" rtl="0" eaLnBrk="1" latinLnBrk="0" hangingPunct="1">
                  <a:lnSpc>
                    <a:spcPct val="11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184306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2205631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256820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2930769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algn="ctr" defTabSz="2438339"/>
                <a:r>
                  <a:rPr lang="en-US" sz="1400" kern="0" dirty="0">
                    <a:solidFill>
                      <a:srgbClr val="000000"/>
                    </a:solidFill>
                    <a:latin typeface="IBM Plex Sans Light"/>
                  </a:rPr>
                  <a:t>Great</a:t>
                </a:r>
                <a:br>
                  <a:rPr lang="en-US" sz="1400" kern="0" dirty="0">
                    <a:solidFill>
                      <a:srgbClr val="000000"/>
                    </a:solidFill>
                    <a:latin typeface="IBM Plex Sans Light"/>
                  </a:rPr>
                </a:br>
                <a:r>
                  <a:rPr lang="en-US" sz="1400" kern="0" dirty="0">
                    <a:solidFill>
                      <a:srgbClr val="000000"/>
                    </a:solidFill>
                    <a:latin typeface="IBM Plex Sans Light"/>
                  </a:rPr>
                  <a:t>at text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D77786-3471-1668-4AC8-9D18DCE9A9F0}"/>
                </a:ext>
              </a:extLst>
            </p:cNvPr>
            <p:cNvGrpSpPr/>
            <p:nvPr/>
          </p:nvGrpSpPr>
          <p:grpSpPr>
            <a:xfrm>
              <a:off x="10339359" y="4766916"/>
              <a:ext cx="3723986" cy="6101353"/>
              <a:chOff x="6687703" y="4507544"/>
              <a:chExt cx="3723986" cy="610135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551980B-44CF-8BFF-5883-05A282F9F486}"/>
                  </a:ext>
                </a:extLst>
              </p:cNvPr>
              <p:cNvSpPr/>
              <p:nvPr/>
            </p:nvSpPr>
            <p:spPr bwMode="auto">
              <a:xfrm>
                <a:off x="6687703" y="4507544"/>
                <a:ext cx="3723986" cy="6101353"/>
              </a:xfrm>
              <a:prstGeom prst="rect">
                <a:avLst/>
              </a:prstGeom>
              <a:solidFill>
                <a:srgbClr val="F4F4F4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5715" tIns="45715" rIns="45715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5709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dirty="0">
                  <a:solidFill>
                    <a:srgbClr val="FFFFFF"/>
                  </a:solidFill>
                  <a:latin typeface="IBM Plex Sans Light"/>
                </a:endParaRPr>
              </a:p>
            </p:txBody>
          </p:sp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C2427498-2EDA-A802-8B46-AB5BE52E52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7661" y="4836290"/>
                <a:ext cx="3184071" cy="92675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7200" b="0" i="0" u="none" strike="noStrike" cap="none" spc="0" baseline="0">
                    <a:solidFill>
                      <a:schemeClr val="tx2"/>
                    </a:solidFill>
                    <a:uFillTx/>
                    <a:latin typeface="IBM Plex Sans ExtLt" panose="020B0303050203000203" pitchFamily="34" charset="0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algn="ctr" defTabSz="2438339">
                  <a:lnSpc>
                    <a:spcPct val="100000"/>
                  </a:lnSpc>
                </a:pPr>
                <a:r>
                  <a:rPr lang="en-US" sz="1400" kern="0" dirty="0">
                    <a:solidFill>
                      <a:srgbClr val="0F62FE"/>
                    </a:solidFill>
                    <a:latin typeface="IBM Plex Sans Light" panose="020B0403050203000203" pitchFamily="34" charset="0"/>
                  </a:rPr>
                  <a:t>Foundation</a:t>
                </a:r>
                <a:br>
                  <a:rPr lang="en-US" sz="1400" kern="0" dirty="0">
                    <a:solidFill>
                      <a:srgbClr val="0F62FE"/>
                    </a:solidFill>
                    <a:latin typeface="IBM Plex Sans Light" panose="020B0403050203000203" pitchFamily="34" charset="0"/>
                  </a:rPr>
                </a:br>
                <a:r>
                  <a:rPr lang="en-US" sz="1400" kern="0" dirty="0">
                    <a:solidFill>
                      <a:srgbClr val="0F62FE"/>
                    </a:solidFill>
                    <a:latin typeface="IBM Plex Sans Light" panose="020B0403050203000203" pitchFamily="34" charset="0"/>
                  </a:rPr>
                  <a:t>model</a:t>
                </a: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2F14AF2-200F-E06C-1A68-D2181327822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549696" y="5865281"/>
                <a:ext cx="0" cy="56533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arrow" w="lg" len="med"/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1548614-2428-37B6-A1F1-FA1FE88CFAB2}"/>
                  </a:ext>
                </a:extLst>
              </p:cNvPr>
              <p:cNvSpPr/>
              <p:nvPr/>
            </p:nvSpPr>
            <p:spPr bwMode="auto">
              <a:xfrm>
                <a:off x="7011206" y="6673040"/>
                <a:ext cx="3076980" cy="3624571"/>
              </a:xfrm>
              <a:prstGeom prst="rect">
                <a:avLst/>
              </a:prstGeom>
              <a:solidFill>
                <a:schemeClr val="bg2"/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5715" tIns="45715" rIns="45715" bIns="45715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5709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700" dirty="0">
                  <a:solidFill>
                    <a:srgbClr val="FFFFFF"/>
                  </a:solidFill>
                  <a:latin typeface="IBM Plex Sans Light"/>
                </a:endParaRPr>
              </a:p>
            </p:txBody>
          </p:sp>
          <p:sp>
            <p:nvSpPr>
              <p:cNvPr id="40" name="Text Placeholder 5">
                <a:extLst>
                  <a:ext uri="{FF2B5EF4-FFF2-40B4-BE49-F238E27FC236}">
                    <a16:creationId xmlns:a16="http://schemas.microsoft.com/office/drawing/2014/main" id="{0DF528F7-5BD7-39DF-B935-5E39EA125E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97146" y="9105001"/>
                <a:ext cx="2705100" cy="1280532"/>
              </a:xfrm>
              <a:prstGeom prst="rect">
                <a:avLst/>
              </a:prstGeom>
            </p:spPr>
            <p:txBody>
              <a:bodyPr/>
              <a:lstStyle>
                <a:lvl1pPr marL="0" marR="0" indent="0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1pPr>
                <a:lvl2pPr marL="329184" marR="0" indent="-329184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658368" marR="0" indent="-329184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•"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987552" marR="0" indent="-329184" algn="l" defTabSz="2438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Tx/>
                  <a:buChar char="–"/>
                  <a:tabLst/>
                  <a:defRPr sz="3600" b="0" i="0" u="none" strike="noStrike" cap="none" spc="0" baseline="0">
                    <a:solidFill>
                      <a:schemeClr val="tx1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1143000" marR="0" indent="-457200" algn="l" defTabSz="2438400" rtl="0" eaLnBrk="1" latinLnBrk="0" hangingPunct="1">
                  <a:lnSpc>
                    <a:spcPct val="11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184306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2205631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2568200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2930769" marR="0" indent="-389009" algn="l" defTabSz="2438400" rtl="0" eaLnBrk="1" latinLnBrk="0" hangingPunct="1">
                  <a:lnSpc>
                    <a:spcPct val="100000"/>
                  </a:lnSpc>
                  <a:spcBef>
                    <a:spcPts val="2900"/>
                  </a:spcBef>
                  <a:spcAft>
                    <a:spcPts val="0"/>
                  </a:spcAft>
                  <a:buClrTx/>
                  <a:buSzPct val="100000"/>
                  <a:buFontTx/>
                  <a:buChar char="»"/>
                  <a:tabLst/>
                  <a:defRPr sz="36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algn="ctr" defTabSz="2438339"/>
                <a:r>
                  <a:rPr lang="en-US" sz="1400" kern="0" dirty="0">
                    <a:solidFill>
                      <a:srgbClr val="000000"/>
                    </a:solidFill>
                    <a:latin typeface="IBM Plex Sans Light"/>
                  </a:rPr>
                  <a:t>Unlabeled</a:t>
                </a:r>
                <a:br>
                  <a:rPr lang="en-US" sz="1400" kern="0" dirty="0">
                    <a:solidFill>
                      <a:srgbClr val="000000"/>
                    </a:solidFill>
                    <a:latin typeface="IBM Plex Sans Light"/>
                  </a:rPr>
                </a:br>
                <a:r>
                  <a:rPr lang="en-US" sz="1400" kern="0" dirty="0">
                    <a:solidFill>
                      <a:srgbClr val="000000"/>
                    </a:solidFill>
                    <a:latin typeface="IBM Plex Sans Light"/>
                  </a:rPr>
                  <a:t>data</a:t>
                </a:r>
              </a:p>
            </p:txBody>
          </p:sp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872FC4B-3307-500C-6337-D9EAB91EEA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7661" y="6881129"/>
                <a:ext cx="3184071" cy="49818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7200" b="0" i="0" u="none" strike="noStrike" cap="none" spc="0" baseline="0">
                    <a:solidFill>
                      <a:schemeClr val="tx2"/>
                    </a:solidFill>
                    <a:uFillTx/>
                    <a:latin typeface="IBM Plex Sans ExtLt" panose="020B0303050203000203" pitchFamily="34" charset="0"/>
                    <a:ea typeface="+mj-ea"/>
                    <a:cs typeface="+mj-cs"/>
                    <a:sym typeface="IBM Plex Sans Light"/>
                  </a:defRPr>
                </a:lvl1pPr>
                <a:lvl2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2pPr>
                <a:lvl3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3pPr>
                <a:lvl4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4pPr>
                <a:lvl5pPr marL="0" marR="0" indent="0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5pPr>
                <a:lvl6pPr marL="0" marR="0" indent="362568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6pPr>
                <a:lvl7pPr marL="0" marR="0" indent="725139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7pPr>
                <a:lvl8pPr marL="0" marR="0" indent="108770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8pPr>
                <a:lvl9pPr marL="0" marR="0" indent="1450276" algn="l" defTabSz="2438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4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IBM Plex Sans Light"/>
                  </a:defRPr>
                </a:lvl9pPr>
              </a:lstStyle>
              <a:p>
                <a:pPr algn="ctr" defTabSz="2438339">
                  <a:lnSpc>
                    <a:spcPct val="100000"/>
                  </a:lnSpc>
                </a:pPr>
                <a:r>
                  <a:rPr lang="en-US" sz="1400" kern="0" dirty="0">
                    <a:solidFill>
                      <a:srgbClr val="0F62FE"/>
                    </a:solidFill>
                    <a:latin typeface="IBM Plex Sans Light" panose="020B0403050203000203" pitchFamily="34" charset="0"/>
                  </a:rPr>
                  <a:t>Transformer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571EE087-5558-EC75-7429-357D6C68D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7940096" y="7642407"/>
                <a:ext cx="1219200" cy="1219200"/>
              </a:xfrm>
              <a:prstGeom prst="rect">
                <a:avLst/>
              </a:prstGeom>
            </p:spPr>
          </p:pic>
        </p:grp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9D606511-77B0-804E-AF17-A5B3E8D61F10}"/>
                </a:ext>
              </a:extLst>
            </p:cNvPr>
            <p:cNvSpPr/>
            <p:nvPr/>
          </p:nvSpPr>
          <p:spPr bwMode="auto">
            <a:xfrm>
              <a:off x="8546735" y="7375680"/>
              <a:ext cx="1227222" cy="866274"/>
            </a:xfrm>
            <a:prstGeom prst="rightArrow">
              <a:avLst/>
            </a:prstGeom>
            <a:solidFill>
              <a:srgbClr val="0F62F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5715" tIns="45715" rIns="45715" bIns="45715" numCol="1" rtlCol="0" anchor="t" anchorCtr="0" compatLnSpc="1">
              <a:prstTxWarp prst="textNoShape">
                <a:avLst/>
              </a:prstTxWarp>
            </a:bodyPr>
            <a:lstStyle/>
            <a:p>
              <a:pPr defTabSz="457098" fontAlgn="base">
                <a:spcBef>
                  <a:spcPct val="0"/>
                </a:spcBef>
                <a:spcAft>
                  <a:spcPct val="0"/>
                </a:spcAft>
              </a:pPr>
              <a:endParaRPr lang="en-US" sz="700" dirty="0">
                <a:solidFill>
                  <a:srgbClr val="FFFFFF"/>
                </a:solidFill>
                <a:latin typeface="IBM Plex Sans Light"/>
              </a:endParaRPr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17C8BD5D-32D2-A888-CBF3-1EE2BEECF9D2}"/>
                </a:ext>
              </a:extLst>
            </p:cNvPr>
            <p:cNvSpPr/>
            <p:nvPr/>
          </p:nvSpPr>
          <p:spPr bwMode="auto">
            <a:xfrm>
              <a:off x="14614965" y="7375680"/>
              <a:ext cx="1227222" cy="866274"/>
            </a:xfrm>
            <a:prstGeom prst="rightArrow">
              <a:avLst/>
            </a:prstGeom>
            <a:solidFill>
              <a:srgbClr val="0F62F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5715" tIns="45715" rIns="45715" bIns="45715" numCol="1" rtlCol="0" anchor="t" anchorCtr="0" compatLnSpc="1">
              <a:prstTxWarp prst="textNoShape">
                <a:avLst/>
              </a:prstTxWarp>
            </a:bodyPr>
            <a:lstStyle/>
            <a:p>
              <a:pPr defTabSz="457098" fontAlgn="base">
                <a:spcBef>
                  <a:spcPct val="0"/>
                </a:spcBef>
                <a:spcAft>
                  <a:spcPct val="0"/>
                </a:spcAft>
              </a:pPr>
              <a:endParaRPr lang="en-US" sz="700" dirty="0">
                <a:solidFill>
                  <a:srgbClr val="FFFFFF"/>
                </a:solidFill>
                <a:latin typeface="IBM Plex Sans Light"/>
              </a:endParaRPr>
            </a:p>
          </p:txBody>
        </p:sp>
      </p:grpSp>
      <p:sp>
        <p:nvSpPr>
          <p:cNvPr id="13" name="Title 2">
            <a:extLst>
              <a:ext uri="{FF2B5EF4-FFF2-40B4-BE49-F238E27FC236}">
                <a16:creationId xmlns:a16="http://schemas.microsoft.com/office/drawing/2014/main" id="{F4D15469-3E54-7E4F-C7F5-5D447BCBAC13}"/>
              </a:ext>
            </a:extLst>
          </p:cNvPr>
          <p:cNvSpPr txBox="1">
            <a:spLocks/>
          </p:cNvSpPr>
          <p:nvPr/>
        </p:nvSpPr>
        <p:spPr>
          <a:xfrm>
            <a:off x="405005" y="261229"/>
            <a:ext cx="9130024" cy="60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5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50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5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5002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304">
              <a:defRPr/>
            </a:pPr>
            <a:r>
              <a:rPr lang="en-US" sz="2400" kern="0" dirty="0">
                <a:solidFill>
                  <a:srgbClr val="000000"/>
                </a:solidFill>
                <a:latin typeface="IBM Plex Sans Light" panose="020B0403050203000203" pitchFamily="34" charset="0"/>
              </a:rPr>
              <a:t>Building blocks of generative AI</a:t>
            </a:r>
            <a:endParaRPr lang="en-US" sz="2400" kern="0" dirty="0">
              <a:solidFill>
                <a:srgbClr val="000000"/>
              </a:solidFill>
              <a:latin typeface="IBM Plex Sans Light"/>
              <a:ea typeface="IBM Plex Sans" charset="0"/>
              <a:cs typeface="IBM Plex San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CD627-00F9-18EC-DA9A-6B9B9AE9C8C0}"/>
              </a:ext>
            </a:extLst>
          </p:cNvPr>
          <p:cNvSpPr txBox="1"/>
          <p:nvPr/>
        </p:nvSpPr>
        <p:spPr>
          <a:xfrm>
            <a:off x="212324" y="6412105"/>
            <a:ext cx="220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IBM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WatsonX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1367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5E9AD3CE-D6A9-A1DF-3CF4-191A9746DE15}"/>
              </a:ext>
            </a:extLst>
          </p:cNvPr>
          <p:cNvSpPr/>
          <p:nvPr/>
        </p:nvSpPr>
        <p:spPr bwMode="auto">
          <a:xfrm>
            <a:off x="0" y="1401773"/>
            <a:ext cx="12192000" cy="54656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5" tIns="45715" rIns="45715" bIns="45715" numCol="1" rtlCol="0" anchor="t" anchorCtr="0" compatLnSpc="1">
            <a:prstTxWarp prst="textNoShape">
              <a:avLst/>
            </a:prstTxWarp>
          </a:bodyPr>
          <a:lstStyle/>
          <a:p>
            <a:pPr defTabSz="457098" fontAlgn="base">
              <a:spcBef>
                <a:spcPct val="0"/>
              </a:spcBef>
              <a:spcAft>
                <a:spcPct val="0"/>
              </a:spcAft>
              <a:defRPr/>
            </a:pPr>
            <a:endParaRPr lang="de-CH" sz="7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4D15469-3E54-7E4F-C7F5-5D447BCBAC13}"/>
              </a:ext>
            </a:extLst>
          </p:cNvPr>
          <p:cNvSpPr txBox="1">
            <a:spLocks/>
          </p:cNvSpPr>
          <p:nvPr/>
        </p:nvSpPr>
        <p:spPr>
          <a:xfrm>
            <a:off x="380999" y="291167"/>
            <a:ext cx="9130024" cy="60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218971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181250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36250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543751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725002" algn="l" defTabSz="12189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9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304">
              <a:defRPr/>
            </a:pPr>
            <a:r>
              <a:rPr lang="en-US" sz="2400" kern="0" dirty="0">
                <a:solidFill>
                  <a:srgbClr val="000000"/>
                </a:solidFill>
                <a:latin typeface="IBM Plex Sans Light" panose="020B0403050203000203" pitchFamily="34" charset="0"/>
              </a:rPr>
              <a:t>Foundation models establish a new paradigm for AI capabilities</a:t>
            </a:r>
            <a:br>
              <a:rPr lang="en-US" sz="2400" kern="0" dirty="0">
                <a:solidFill>
                  <a:srgbClr val="000000"/>
                </a:solidFill>
                <a:latin typeface="IBM Plex Sans Light" panose="020B0403050203000203" pitchFamily="34" charset="0"/>
              </a:rPr>
            </a:br>
            <a:br>
              <a:rPr lang="en-US" sz="2400" kern="0" dirty="0">
                <a:solidFill>
                  <a:srgbClr val="000000"/>
                </a:solidFill>
                <a:latin typeface="IBM Plex Sans Light" panose="020B0403050203000203" pitchFamily="34" charset="0"/>
              </a:rPr>
            </a:br>
            <a:endParaRPr lang="en-US" sz="2400" kern="0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A076D5-598A-2467-6901-EA1E4E256F6B}"/>
              </a:ext>
            </a:extLst>
          </p:cNvPr>
          <p:cNvSpPr/>
          <p:nvPr/>
        </p:nvSpPr>
        <p:spPr bwMode="auto">
          <a:xfrm>
            <a:off x="3900285" y="1714725"/>
            <a:ext cx="5242527" cy="4543804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5" tIns="45715" rIns="45715" bIns="45715" numCol="1" rtlCol="0" anchor="t" anchorCtr="0" compatLnSpc="1">
            <a:prstTxWarp prst="textNoShape">
              <a:avLst/>
            </a:prstTxWarp>
          </a:bodyPr>
          <a:lstStyle/>
          <a:p>
            <a:pPr defTabSz="457098" fontAlgn="base">
              <a:spcBef>
                <a:spcPct val="0"/>
              </a:spcBef>
              <a:spcAft>
                <a:spcPct val="0"/>
              </a:spcAft>
            </a:pPr>
            <a:endParaRPr lang="fr-FR" sz="100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IBM Plex Arabic" panose="020B0503050203000203" pitchFamily="34" charset="-78"/>
              <a:cs typeface="IBM Plex Arabic" panose="020B0503050203000203" pitchFamily="34" charset="-78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8E82392-5522-B34A-0731-82F0C6A69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0663" y="3203955"/>
            <a:ext cx="60914" cy="123111"/>
          </a:xfrm>
        </p:spPr>
        <p:txBody>
          <a:bodyPr/>
          <a:lstStyle/>
          <a:p>
            <a:pPr defTabSz="914484">
              <a:defRPr/>
            </a:pPr>
            <a:fld id="{86CB4B4D-7CA3-9044-876B-883B54F8677D}" type="slidenum">
              <a:rPr lang="en-US">
                <a:solidFill>
                  <a:srgbClr val="000000"/>
                </a:solidFill>
              </a:rPr>
              <a:pPr defTabSz="914484">
                <a:defRPr/>
              </a:pPr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0E2FA1-1F3A-9568-9EDC-B80D0275579A}"/>
              </a:ext>
            </a:extLst>
          </p:cNvPr>
          <p:cNvSpPr/>
          <p:nvPr/>
        </p:nvSpPr>
        <p:spPr bwMode="auto">
          <a:xfrm>
            <a:off x="287561" y="1394821"/>
            <a:ext cx="9077995" cy="486370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8896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8" name="Pentagon 118">
            <a:extLst>
              <a:ext uri="{FF2B5EF4-FFF2-40B4-BE49-F238E27FC236}">
                <a16:creationId xmlns:a16="http://schemas.microsoft.com/office/drawing/2014/main" id="{6B5F94AF-AD79-7DF7-CBE5-805D5354FAA1}"/>
              </a:ext>
            </a:extLst>
          </p:cNvPr>
          <p:cNvSpPr/>
          <p:nvPr/>
        </p:nvSpPr>
        <p:spPr bwMode="auto">
          <a:xfrm>
            <a:off x="287561" y="1714723"/>
            <a:ext cx="3454284" cy="4543804"/>
          </a:xfrm>
          <a:prstGeom prst="homePlate">
            <a:avLst>
              <a:gd name="adj" fmla="val 18269"/>
            </a:avLst>
          </a:prstGeom>
          <a:solidFill>
            <a:schemeClr val="bg1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8896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9" name="TextBox 135">
            <a:extLst>
              <a:ext uri="{FF2B5EF4-FFF2-40B4-BE49-F238E27FC236}">
                <a16:creationId xmlns:a16="http://schemas.microsoft.com/office/drawing/2014/main" id="{60AC87EB-7AF0-CA38-B39C-4783B4C9FF17}"/>
              </a:ext>
            </a:extLst>
          </p:cNvPr>
          <p:cNvSpPr txBox="1"/>
          <p:nvPr/>
        </p:nvSpPr>
        <p:spPr>
          <a:xfrm>
            <a:off x="503409" y="1884707"/>
            <a:ext cx="2278372" cy="29776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marR="0" indent="0" defTabSz="2438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 u="none" strike="noStrike" cap="none" spc="0" baseline="0">
                <a:solidFill>
                  <a:srgbClr val="0F62FE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182880" marR="0" indent="-182880" defTabSz="2438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2pPr>
            <a:lvl3pPr marL="365760" marR="0" indent="-182880" defTabSz="2438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3pPr>
            <a:lvl4pPr marL="548640" marR="0" indent="-182880" defTabSz="2438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4pPr>
            <a:lvl5pPr marL="1143000" marR="0" indent="-457200" defTabSz="2438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uFillTx/>
                <a:latin typeface="IBM Plex Sans" panose="020B0503050203000203" pitchFamily="34" charset="0"/>
                <a:ea typeface="+mj-ea"/>
                <a:cs typeface="+mj-cs"/>
                <a:sym typeface="IBM Plex Sans Light"/>
              </a:defRPr>
            </a:lvl5pPr>
            <a:lvl6pPr marL="1843060" marR="0" indent="-389009" defTabSz="2438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defTabSz="2438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defTabSz="2438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defTabSz="2438400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2438339"/>
            <a:r>
              <a:rPr lang="en-US" sz="2400" dirty="0">
                <a:latin typeface="IBM Plex Sans Light"/>
              </a:rPr>
              <a:t>Traditional AI models</a:t>
            </a:r>
          </a:p>
        </p:txBody>
      </p:sp>
      <p:sp>
        <p:nvSpPr>
          <p:cNvPr id="20" name="TextBox 136">
            <a:extLst>
              <a:ext uri="{FF2B5EF4-FFF2-40B4-BE49-F238E27FC236}">
                <a16:creationId xmlns:a16="http://schemas.microsoft.com/office/drawing/2014/main" id="{D267DD2C-6D30-804D-ACCC-BF4C1A68008B}"/>
              </a:ext>
            </a:extLst>
          </p:cNvPr>
          <p:cNvSpPr txBox="1"/>
          <p:nvPr/>
        </p:nvSpPr>
        <p:spPr>
          <a:xfrm>
            <a:off x="4152174" y="1895188"/>
            <a:ext cx="260648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194">
              <a:spcBef>
                <a:spcPts val="1467"/>
              </a:spcBef>
            </a:pPr>
            <a:r>
              <a:rPr lang="en-US" sz="2400" dirty="0">
                <a:solidFill>
                  <a:srgbClr val="0F62FE"/>
                </a:solidFill>
                <a:latin typeface="IBM Plex Sans Light"/>
                <a:ea typeface="IBM Plex Sans" charset="0"/>
                <a:cs typeface="IBM Plex Sans" charset="0"/>
              </a:rPr>
              <a:t>Foundation Models</a:t>
            </a:r>
          </a:p>
        </p:txBody>
      </p:sp>
      <p:sp>
        <p:nvSpPr>
          <p:cNvPr id="21" name="TextBox 137">
            <a:extLst>
              <a:ext uri="{FF2B5EF4-FFF2-40B4-BE49-F238E27FC236}">
                <a16:creationId xmlns:a16="http://schemas.microsoft.com/office/drawing/2014/main" id="{931B37CE-E4A2-3761-1684-A87A0CB6A43A}"/>
              </a:ext>
            </a:extLst>
          </p:cNvPr>
          <p:cNvSpPr txBox="1"/>
          <p:nvPr/>
        </p:nvSpPr>
        <p:spPr>
          <a:xfrm>
            <a:off x="509620" y="5522581"/>
            <a:ext cx="244586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43967" indent="-143967" defTabSz="914194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Individual siloed models</a:t>
            </a:r>
          </a:p>
          <a:p>
            <a:pPr marL="143967" indent="-143967" defTabSz="914194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Require task specific training </a:t>
            </a:r>
          </a:p>
          <a:p>
            <a:pPr marL="143967" indent="-143967" defTabSz="914194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Lots of human supervised training</a:t>
            </a:r>
          </a:p>
        </p:txBody>
      </p:sp>
      <p:grpSp>
        <p:nvGrpSpPr>
          <p:cNvPr id="22" name="Group 168">
            <a:extLst>
              <a:ext uri="{FF2B5EF4-FFF2-40B4-BE49-F238E27FC236}">
                <a16:creationId xmlns:a16="http://schemas.microsoft.com/office/drawing/2014/main" id="{ACD87405-CA65-AE58-831B-C81654AFF801}"/>
              </a:ext>
            </a:extLst>
          </p:cNvPr>
          <p:cNvGrpSpPr/>
          <p:nvPr/>
        </p:nvGrpSpPr>
        <p:grpSpPr>
          <a:xfrm>
            <a:off x="493887" y="2655499"/>
            <a:ext cx="2557587" cy="2094196"/>
            <a:chOff x="2697216" y="1361665"/>
            <a:chExt cx="1582953" cy="1270251"/>
          </a:xfrm>
        </p:grpSpPr>
        <p:sp>
          <p:nvSpPr>
            <p:cNvPr id="26" name="Oval 169">
              <a:extLst>
                <a:ext uri="{FF2B5EF4-FFF2-40B4-BE49-F238E27FC236}">
                  <a16:creationId xmlns:a16="http://schemas.microsoft.com/office/drawing/2014/main" id="{7A59B451-458B-BCCB-9BD8-0CD7A2266FBA}"/>
                </a:ext>
              </a:extLst>
            </p:cNvPr>
            <p:cNvSpPr/>
            <p:nvPr/>
          </p:nvSpPr>
          <p:spPr bwMode="auto">
            <a:xfrm>
              <a:off x="3274361" y="1554125"/>
              <a:ext cx="132485" cy="1324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121904" tIns="121904" rIns="121904" bIns="121904" numCol="1" rtlCol="0" anchor="t" anchorCtr="0" compatLnSpc="1">
              <a:prstTxWarp prst="textNoShape">
                <a:avLst/>
              </a:prstTxWarp>
            </a:bodyPr>
            <a:lstStyle/>
            <a:p>
              <a:pPr defTabSz="1218896" fontAlgn="base">
                <a:spcBef>
                  <a:spcPct val="0"/>
                </a:spcBef>
                <a:spcAft>
                  <a:spcPct val="0"/>
                </a:spcAft>
              </a:pPr>
              <a:endParaRPr lang="en-US" sz="1867" dirty="0">
                <a:solidFill>
                  <a:srgbClr val="FFFFFF"/>
                </a:solidFill>
                <a:latin typeface="IBM Plex Sans Light"/>
              </a:endParaRPr>
            </a:p>
          </p:txBody>
        </p:sp>
        <p:pic>
          <p:nvPicPr>
            <p:cNvPr id="27" name="Picture 4" descr="music Icon 652797">
              <a:extLst>
                <a:ext uri="{FF2B5EF4-FFF2-40B4-BE49-F238E27FC236}">
                  <a16:creationId xmlns:a16="http://schemas.microsoft.com/office/drawing/2014/main" id="{037BCFB6-3A60-1D31-BA4F-5342C466C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873" y="2289165"/>
              <a:ext cx="132486" cy="132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video Icon 1570200">
              <a:extLst>
                <a:ext uri="{FF2B5EF4-FFF2-40B4-BE49-F238E27FC236}">
                  <a16:creationId xmlns:a16="http://schemas.microsoft.com/office/drawing/2014/main" id="{C7DED1A7-F6C0-83E6-52D6-2ECA914D6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216" y="2446491"/>
              <a:ext cx="185425" cy="18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72">
              <a:extLst>
                <a:ext uri="{FF2B5EF4-FFF2-40B4-BE49-F238E27FC236}">
                  <a16:creationId xmlns:a16="http://schemas.microsoft.com/office/drawing/2014/main" id="{EFF6EDD5-9C4C-A281-E3C4-98DD3D27B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4872" y="1920362"/>
              <a:ext cx="132486" cy="132486"/>
            </a:xfrm>
            <a:prstGeom prst="rect">
              <a:avLst/>
            </a:prstGeom>
          </p:spPr>
        </p:pic>
        <p:cxnSp>
          <p:nvCxnSpPr>
            <p:cNvPr id="32" name="Straight Arrow Connector 173">
              <a:extLst>
                <a:ext uri="{FF2B5EF4-FFF2-40B4-BE49-F238E27FC236}">
                  <a16:creationId xmlns:a16="http://schemas.microsoft.com/office/drawing/2014/main" id="{B1BCD41D-1938-1D79-A293-2BC67B5C6B6F}"/>
                </a:ext>
              </a:extLst>
            </p:cNvPr>
            <p:cNvCxnSpPr/>
            <p:nvPr/>
          </p:nvCxnSpPr>
          <p:spPr bwMode="auto">
            <a:xfrm>
              <a:off x="2942827" y="1619578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Oval 174">
              <a:extLst>
                <a:ext uri="{FF2B5EF4-FFF2-40B4-BE49-F238E27FC236}">
                  <a16:creationId xmlns:a16="http://schemas.microsoft.com/office/drawing/2014/main" id="{FF4507E2-36AF-700D-D4AA-57C63F17C1FB}"/>
                </a:ext>
              </a:extLst>
            </p:cNvPr>
            <p:cNvSpPr/>
            <p:nvPr/>
          </p:nvSpPr>
          <p:spPr bwMode="auto">
            <a:xfrm>
              <a:off x="3306809" y="1772498"/>
              <a:ext cx="67588" cy="6758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121904" tIns="121904" rIns="121904" bIns="121904" numCol="1" rtlCol="0" anchor="t" anchorCtr="0" compatLnSpc="1">
              <a:prstTxWarp prst="textNoShape">
                <a:avLst/>
              </a:prstTxWarp>
            </a:bodyPr>
            <a:lstStyle/>
            <a:p>
              <a:pPr defTabSz="1218896" fontAlgn="base">
                <a:spcBef>
                  <a:spcPct val="0"/>
                </a:spcBef>
                <a:spcAft>
                  <a:spcPct val="0"/>
                </a:spcAft>
              </a:pPr>
              <a:endParaRPr lang="en-US" sz="1867" dirty="0">
                <a:solidFill>
                  <a:srgbClr val="FFFFFF"/>
                </a:solidFill>
                <a:latin typeface="IBM Plex Sans Light"/>
              </a:endParaRPr>
            </a:p>
          </p:txBody>
        </p:sp>
        <p:cxnSp>
          <p:nvCxnSpPr>
            <p:cNvPr id="34" name="Straight Arrow Connector 175">
              <a:extLst>
                <a:ext uri="{FF2B5EF4-FFF2-40B4-BE49-F238E27FC236}">
                  <a16:creationId xmlns:a16="http://schemas.microsoft.com/office/drawing/2014/main" id="{AB28A0C7-98CF-D967-FDB4-2F4039667B45}"/>
                </a:ext>
              </a:extLst>
            </p:cNvPr>
            <p:cNvCxnSpPr/>
            <p:nvPr/>
          </p:nvCxnSpPr>
          <p:spPr bwMode="auto">
            <a:xfrm>
              <a:off x="2942827" y="1802812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176">
              <a:extLst>
                <a:ext uri="{FF2B5EF4-FFF2-40B4-BE49-F238E27FC236}">
                  <a16:creationId xmlns:a16="http://schemas.microsoft.com/office/drawing/2014/main" id="{A4B1948C-9831-DD91-568C-10F957D1BDFD}"/>
                </a:ext>
              </a:extLst>
            </p:cNvPr>
            <p:cNvSpPr/>
            <p:nvPr/>
          </p:nvSpPr>
          <p:spPr bwMode="auto">
            <a:xfrm>
              <a:off x="3287782" y="1933225"/>
              <a:ext cx="105642" cy="1056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121904" tIns="121904" rIns="121904" bIns="121904" numCol="1" rtlCol="0" anchor="t" anchorCtr="0" compatLnSpc="1">
              <a:prstTxWarp prst="textNoShape">
                <a:avLst/>
              </a:prstTxWarp>
            </a:bodyPr>
            <a:lstStyle/>
            <a:p>
              <a:pPr defTabSz="1218896" fontAlgn="base">
                <a:spcBef>
                  <a:spcPct val="0"/>
                </a:spcBef>
                <a:spcAft>
                  <a:spcPct val="0"/>
                </a:spcAft>
              </a:pPr>
              <a:endParaRPr lang="en-US" sz="1867" dirty="0">
                <a:solidFill>
                  <a:srgbClr val="FFFFFF"/>
                </a:solidFill>
                <a:latin typeface="IBM Plex Sans Light"/>
              </a:endParaRPr>
            </a:p>
          </p:txBody>
        </p:sp>
        <p:cxnSp>
          <p:nvCxnSpPr>
            <p:cNvPr id="36" name="Straight Arrow Connector 177">
              <a:extLst>
                <a:ext uri="{FF2B5EF4-FFF2-40B4-BE49-F238E27FC236}">
                  <a16:creationId xmlns:a16="http://schemas.microsoft.com/office/drawing/2014/main" id="{0EBEE8F2-A0A0-F9C1-4534-D71DD5BA67C8}"/>
                </a:ext>
              </a:extLst>
            </p:cNvPr>
            <p:cNvCxnSpPr/>
            <p:nvPr/>
          </p:nvCxnSpPr>
          <p:spPr bwMode="auto">
            <a:xfrm>
              <a:off x="2942827" y="1986046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Picture 178">
              <a:extLst>
                <a:ext uri="{FF2B5EF4-FFF2-40B4-BE49-F238E27FC236}">
                  <a16:creationId xmlns:a16="http://schemas.microsoft.com/office/drawing/2014/main" id="{A9E1741F-4276-DD4A-867F-BBAD24A59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7450" y="1535460"/>
              <a:ext cx="173356" cy="166688"/>
            </a:xfrm>
            <a:prstGeom prst="rect">
              <a:avLst/>
            </a:prstGeom>
          </p:spPr>
        </p:pic>
        <p:pic>
          <p:nvPicPr>
            <p:cNvPr id="45" name="Picture 179">
              <a:extLst>
                <a:ext uri="{FF2B5EF4-FFF2-40B4-BE49-F238E27FC236}">
                  <a16:creationId xmlns:a16="http://schemas.microsoft.com/office/drawing/2014/main" id="{2155E327-9C45-E44D-A52B-C5A0C24EC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99151" y="1718844"/>
              <a:ext cx="166688" cy="166688"/>
            </a:xfrm>
            <a:prstGeom prst="rect">
              <a:avLst/>
            </a:prstGeom>
          </p:spPr>
        </p:pic>
        <p:sp>
          <p:nvSpPr>
            <p:cNvPr id="46" name="Oval 180">
              <a:extLst>
                <a:ext uri="{FF2B5EF4-FFF2-40B4-BE49-F238E27FC236}">
                  <a16:creationId xmlns:a16="http://schemas.microsoft.com/office/drawing/2014/main" id="{181EE0A8-EF98-E2A4-73BC-341A9F1C77A8}"/>
                </a:ext>
              </a:extLst>
            </p:cNvPr>
            <p:cNvSpPr/>
            <p:nvPr/>
          </p:nvSpPr>
          <p:spPr bwMode="auto">
            <a:xfrm>
              <a:off x="3313673" y="2138574"/>
              <a:ext cx="53861" cy="538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121904" tIns="121904" rIns="121904" bIns="121904" numCol="1" rtlCol="0" anchor="t" anchorCtr="0" compatLnSpc="1">
              <a:prstTxWarp prst="textNoShape">
                <a:avLst/>
              </a:prstTxWarp>
            </a:bodyPr>
            <a:lstStyle/>
            <a:p>
              <a:pPr defTabSz="1218896" fontAlgn="base">
                <a:spcBef>
                  <a:spcPct val="0"/>
                </a:spcBef>
                <a:spcAft>
                  <a:spcPct val="0"/>
                </a:spcAft>
              </a:pPr>
              <a:endParaRPr lang="en-US" sz="1867" dirty="0">
                <a:solidFill>
                  <a:srgbClr val="FFFFFF"/>
                </a:solidFill>
                <a:latin typeface="IBM Plex Sans Light"/>
              </a:endParaRPr>
            </a:p>
          </p:txBody>
        </p:sp>
        <p:cxnSp>
          <p:nvCxnSpPr>
            <p:cNvPr id="47" name="Straight Arrow Connector 181">
              <a:extLst>
                <a:ext uri="{FF2B5EF4-FFF2-40B4-BE49-F238E27FC236}">
                  <a16:creationId xmlns:a16="http://schemas.microsoft.com/office/drawing/2014/main" id="{14AC1FED-3713-7255-E755-B18A78B1BE52}"/>
                </a:ext>
              </a:extLst>
            </p:cNvPr>
            <p:cNvCxnSpPr/>
            <p:nvPr/>
          </p:nvCxnSpPr>
          <p:spPr bwMode="auto">
            <a:xfrm>
              <a:off x="2942827" y="2169280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8" name="Picture 182">
              <a:extLst>
                <a:ext uri="{FF2B5EF4-FFF2-40B4-BE49-F238E27FC236}">
                  <a16:creationId xmlns:a16="http://schemas.microsoft.com/office/drawing/2014/main" id="{DCE7647A-3047-EBA0-77FB-E4EE2A5CF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2716392" y="2098117"/>
              <a:ext cx="149447" cy="149447"/>
            </a:xfrm>
            <a:prstGeom prst="rect">
              <a:avLst/>
            </a:prstGeom>
          </p:spPr>
        </p:pic>
        <p:cxnSp>
          <p:nvCxnSpPr>
            <p:cNvPr id="49" name="Straight Arrow Connector 183">
              <a:extLst>
                <a:ext uri="{FF2B5EF4-FFF2-40B4-BE49-F238E27FC236}">
                  <a16:creationId xmlns:a16="http://schemas.microsoft.com/office/drawing/2014/main" id="{F4B50F94-DD8A-3385-9564-BACBD229B14A}"/>
                </a:ext>
              </a:extLst>
            </p:cNvPr>
            <p:cNvCxnSpPr/>
            <p:nvPr/>
          </p:nvCxnSpPr>
          <p:spPr bwMode="auto">
            <a:xfrm>
              <a:off x="2942827" y="2352514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184">
              <a:extLst>
                <a:ext uri="{FF2B5EF4-FFF2-40B4-BE49-F238E27FC236}">
                  <a16:creationId xmlns:a16="http://schemas.microsoft.com/office/drawing/2014/main" id="{750D7F9E-B8E0-34E5-A132-137423B71CEE}"/>
                </a:ext>
              </a:extLst>
            </p:cNvPr>
            <p:cNvCxnSpPr/>
            <p:nvPr/>
          </p:nvCxnSpPr>
          <p:spPr bwMode="auto">
            <a:xfrm>
              <a:off x="2942827" y="2535749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Oval 185">
              <a:extLst>
                <a:ext uri="{FF2B5EF4-FFF2-40B4-BE49-F238E27FC236}">
                  <a16:creationId xmlns:a16="http://schemas.microsoft.com/office/drawing/2014/main" id="{549C97DC-75B2-440D-3A51-4A4FBDB6B3E5}"/>
                </a:ext>
              </a:extLst>
            </p:cNvPr>
            <p:cNvSpPr/>
            <p:nvPr/>
          </p:nvSpPr>
          <p:spPr bwMode="auto">
            <a:xfrm>
              <a:off x="3306809" y="2322371"/>
              <a:ext cx="67588" cy="6758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121904" tIns="121904" rIns="121904" bIns="121904" numCol="1" rtlCol="0" anchor="t" anchorCtr="0" compatLnSpc="1">
              <a:prstTxWarp prst="textNoShape">
                <a:avLst/>
              </a:prstTxWarp>
            </a:bodyPr>
            <a:lstStyle/>
            <a:p>
              <a:pPr defTabSz="1218896" fontAlgn="base">
                <a:spcBef>
                  <a:spcPct val="0"/>
                </a:spcBef>
                <a:spcAft>
                  <a:spcPct val="0"/>
                </a:spcAft>
              </a:pPr>
              <a:endParaRPr lang="en-US" sz="1867" dirty="0">
                <a:solidFill>
                  <a:srgbClr val="FFFFFF"/>
                </a:solidFill>
                <a:latin typeface="IBM Plex Sans Light"/>
              </a:endParaRPr>
            </a:p>
          </p:txBody>
        </p:sp>
        <p:sp>
          <p:nvSpPr>
            <p:cNvPr id="52" name="Oval 186">
              <a:extLst>
                <a:ext uri="{FF2B5EF4-FFF2-40B4-BE49-F238E27FC236}">
                  <a16:creationId xmlns:a16="http://schemas.microsoft.com/office/drawing/2014/main" id="{8CC2493A-BE7C-A057-BB20-08C8F71A819F}"/>
                </a:ext>
              </a:extLst>
            </p:cNvPr>
            <p:cNvSpPr/>
            <p:nvPr/>
          </p:nvSpPr>
          <p:spPr bwMode="auto">
            <a:xfrm>
              <a:off x="3287782" y="2483098"/>
              <a:ext cx="105642" cy="10564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121904" tIns="121904" rIns="121904" bIns="121904" numCol="1" rtlCol="0" anchor="t" anchorCtr="0" compatLnSpc="1">
              <a:prstTxWarp prst="textNoShape">
                <a:avLst/>
              </a:prstTxWarp>
            </a:bodyPr>
            <a:lstStyle/>
            <a:p>
              <a:pPr defTabSz="1218896" fontAlgn="base">
                <a:spcBef>
                  <a:spcPct val="0"/>
                </a:spcBef>
                <a:spcAft>
                  <a:spcPct val="0"/>
                </a:spcAft>
              </a:pPr>
              <a:endParaRPr lang="en-US" sz="1867" dirty="0">
                <a:solidFill>
                  <a:srgbClr val="FFFFFF"/>
                </a:solidFill>
                <a:latin typeface="IBM Plex Sans Light"/>
              </a:endParaRPr>
            </a:p>
          </p:txBody>
        </p:sp>
        <p:sp>
          <p:nvSpPr>
            <p:cNvPr id="53" name="TextBox 187">
              <a:extLst>
                <a:ext uri="{FF2B5EF4-FFF2-40B4-BE49-F238E27FC236}">
                  <a16:creationId xmlns:a16="http://schemas.microsoft.com/office/drawing/2014/main" id="{C8AEEF33-DD0D-CC7B-9BED-CDC781A6F43D}"/>
                </a:ext>
              </a:extLst>
            </p:cNvPr>
            <p:cNvSpPr txBox="1"/>
            <p:nvPr/>
          </p:nvSpPr>
          <p:spPr>
            <a:xfrm>
              <a:off x="3474619" y="1535460"/>
              <a:ext cx="146836" cy="1306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194">
                <a:spcBef>
                  <a:spcPts val="1467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AI</a:t>
              </a:r>
              <a:r>
                <a:rPr lang="en-US" sz="1067" baseline="-250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1</a:t>
              </a:r>
              <a:endParaRPr lang="en-US" sz="1400" baseline="-25000" dirty="0">
                <a:solidFill>
                  <a:srgbClr val="000000"/>
                </a:solidFill>
                <a:latin typeface="IBM Plex Sans Light"/>
                <a:ea typeface="IBM Plex Sans" charset="0"/>
                <a:cs typeface="IBM Plex Sans" charset="0"/>
              </a:endParaRPr>
            </a:p>
          </p:txBody>
        </p:sp>
        <p:sp>
          <p:nvSpPr>
            <p:cNvPr id="55" name="TextBox 188">
              <a:extLst>
                <a:ext uri="{FF2B5EF4-FFF2-40B4-BE49-F238E27FC236}">
                  <a16:creationId xmlns:a16="http://schemas.microsoft.com/office/drawing/2014/main" id="{C4187803-85E2-BF1E-B351-37520349BCC9}"/>
                </a:ext>
              </a:extLst>
            </p:cNvPr>
            <p:cNvSpPr txBox="1"/>
            <p:nvPr/>
          </p:nvSpPr>
          <p:spPr>
            <a:xfrm>
              <a:off x="3474619" y="1723949"/>
              <a:ext cx="146836" cy="1306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194">
                <a:spcBef>
                  <a:spcPts val="1467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AI</a:t>
              </a:r>
              <a:r>
                <a:rPr lang="en-US" sz="1067" baseline="-250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2</a:t>
              </a:r>
              <a:endParaRPr lang="en-US" sz="1400" baseline="-25000" dirty="0">
                <a:solidFill>
                  <a:srgbClr val="000000"/>
                </a:solidFill>
                <a:latin typeface="IBM Plex Sans Light"/>
                <a:ea typeface="IBM Plex Sans" charset="0"/>
                <a:cs typeface="IBM Plex Sans" charset="0"/>
              </a:endParaRPr>
            </a:p>
          </p:txBody>
        </p:sp>
        <p:sp>
          <p:nvSpPr>
            <p:cNvPr id="56" name="TextBox 189">
              <a:extLst>
                <a:ext uri="{FF2B5EF4-FFF2-40B4-BE49-F238E27FC236}">
                  <a16:creationId xmlns:a16="http://schemas.microsoft.com/office/drawing/2014/main" id="{ACF08C3D-7880-E603-1E5D-CDDC45540C6A}"/>
                </a:ext>
              </a:extLst>
            </p:cNvPr>
            <p:cNvSpPr txBox="1"/>
            <p:nvPr/>
          </p:nvSpPr>
          <p:spPr>
            <a:xfrm>
              <a:off x="3474619" y="1908340"/>
              <a:ext cx="146836" cy="1306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194">
                <a:spcBef>
                  <a:spcPts val="1467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AI</a:t>
              </a:r>
              <a:r>
                <a:rPr lang="en-US" sz="1067" baseline="-250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3</a:t>
              </a:r>
              <a:endParaRPr lang="en-US" sz="1400" baseline="-25000" dirty="0">
                <a:solidFill>
                  <a:srgbClr val="000000"/>
                </a:solidFill>
                <a:latin typeface="IBM Plex Sans Light"/>
                <a:ea typeface="IBM Plex Sans" charset="0"/>
                <a:cs typeface="IBM Plex Sans" charset="0"/>
              </a:endParaRPr>
            </a:p>
          </p:txBody>
        </p:sp>
        <p:sp>
          <p:nvSpPr>
            <p:cNvPr id="57" name="TextBox 190">
              <a:extLst>
                <a:ext uri="{FF2B5EF4-FFF2-40B4-BE49-F238E27FC236}">
                  <a16:creationId xmlns:a16="http://schemas.microsoft.com/office/drawing/2014/main" id="{4EC1C063-F6B3-7E4D-8165-639AE4E4088B}"/>
                </a:ext>
              </a:extLst>
            </p:cNvPr>
            <p:cNvSpPr txBox="1"/>
            <p:nvPr/>
          </p:nvSpPr>
          <p:spPr>
            <a:xfrm>
              <a:off x="3474619" y="2082077"/>
              <a:ext cx="146836" cy="1306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194">
                <a:spcBef>
                  <a:spcPts val="1467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AI</a:t>
              </a:r>
              <a:r>
                <a:rPr lang="en-US" sz="1067" baseline="-250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4</a:t>
              </a:r>
              <a:endParaRPr lang="en-US" sz="1400" baseline="-25000" dirty="0">
                <a:solidFill>
                  <a:srgbClr val="000000"/>
                </a:solidFill>
                <a:latin typeface="IBM Plex Sans Light"/>
                <a:ea typeface="IBM Plex Sans" charset="0"/>
                <a:cs typeface="IBM Plex Sans" charset="0"/>
              </a:endParaRPr>
            </a:p>
          </p:txBody>
        </p:sp>
        <p:sp>
          <p:nvSpPr>
            <p:cNvPr id="58" name="TextBox 191">
              <a:extLst>
                <a:ext uri="{FF2B5EF4-FFF2-40B4-BE49-F238E27FC236}">
                  <a16:creationId xmlns:a16="http://schemas.microsoft.com/office/drawing/2014/main" id="{B0A31579-3FCA-1857-4885-E2C20196FECC}"/>
                </a:ext>
              </a:extLst>
            </p:cNvPr>
            <p:cNvSpPr txBox="1"/>
            <p:nvPr/>
          </p:nvSpPr>
          <p:spPr>
            <a:xfrm>
              <a:off x="3474619" y="2270566"/>
              <a:ext cx="146836" cy="1306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194">
                <a:spcBef>
                  <a:spcPts val="1467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AI</a:t>
              </a:r>
              <a:r>
                <a:rPr lang="en-US" sz="1067" baseline="-250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5</a:t>
              </a:r>
              <a:endParaRPr lang="en-US" sz="1400" baseline="-25000" dirty="0">
                <a:solidFill>
                  <a:srgbClr val="000000"/>
                </a:solidFill>
                <a:latin typeface="IBM Plex Sans Light"/>
                <a:ea typeface="IBM Plex Sans" charset="0"/>
                <a:cs typeface="IBM Plex Sans" charset="0"/>
              </a:endParaRPr>
            </a:p>
          </p:txBody>
        </p:sp>
        <p:sp>
          <p:nvSpPr>
            <p:cNvPr id="59" name="TextBox 192">
              <a:extLst>
                <a:ext uri="{FF2B5EF4-FFF2-40B4-BE49-F238E27FC236}">
                  <a16:creationId xmlns:a16="http://schemas.microsoft.com/office/drawing/2014/main" id="{161E88EC-771F-BC6E-7E91-CE029C6E0FC3}"/>
                </a:ext>
              </a:extLst>
            </p:cNvPr>
            <p:cNvSpPr txBox="1"/>
            <p:nvPr/>
          </p:nvSpPr>
          <p:spPr>
            <a:xfrm>
              <a:off x="3474619" y="2454957"/>
              <a:ext cx="146836" cy="1306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194">
                <a:spcBef>
                  <a:spcPts val="1467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AI</a:t>
              </a:r>
              <a:r>
                <a:rPr lang="en-US" sz="1067" baseline="-25000" dirty="0">
                  <a:solidFill>
                    <a:srgbClr val="000000"/>
                  </a:solidFill>
                  <a:latin typeface="IBM Plex Sans Light"/>
                  <a:ea typeface="IBM Plex Sans" charset="0"/>
                  <a:cs typeface="IBM Plex Sans" charset="0"/>
                </a:rPr>
                <a:t>6</a:t>
              </a:r>
              <a:endParaRPr lang="en-US" sz="1400" baseline="-25000" dirty="0">
                <a:solidFill>
                  <a:srgbClr val="000000"/>
                </a:solidFill>
                <a:latin typeface="IBM Plex Sans Light"/>
                <a:ea typeface="IBM Plex Sans" charset="0"/>
                <a:cs typeface="IBM Plex Sans" charset="0"/>
              </a:endParaRPr>
            </a:p>
          </p:txBody>
        </p:sp>
        <p:pic>
          <p:nvPicPr>
            <p:cNvPr id="60" name="Picture 193">
              <a:extLst>
                <a:ext uri="{FF2B5EF4-FFF2-40B4-BE49-F238E27FC236}">
                  <a16:creationId xmlns:a16="http://schemas.microsoft.com/office/drawing/2014/main" id="{2277B6AD-BBC4-AC9D-24C4-430C491C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65974" y="1544759"/>
              <a:ext cx="144450" cy="144450"/>
            </a:xfrm>
            <a:prstGeom prst="rect">
              <a:avLst/>
            </a:prstGeom>
          </p:spPr>
        </p:pic>
        <p:cxnSp>
          <p:nvCxnSpPr>
            <p:cNvPr id="61" name="Straight Arrow Connector 194">
              <a:extLst>
                <a:ext uri="{FF2B5EF4-FFF2-40B4-BE49-F238E27FC236}">
                  <a16:creationId xmlns:a16="http://schemas.microsoft.com/office/drawing/2014/main" id="{B39392DA-9E5A-89D0-D28A-2DD475163859}"/>
                </a:ext>
              </a:extLst>
            </p:cNvPr>
            <p:cNvCxnSpPr/>
            <p:nvPr/>
          </p:nvCxnSpPr>
          <p:spPr bwMode="auto">
            <a:xfrm>
              <a:off x="3713102" y="1619578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195">
              <a:extLst>
                <a:ext uri="{FF2B5EF4-FFF2-40B4-BE49-F238E27FC236}">
                  <a16:creationId xmlns:a16="http://schemas.microsoft.com/office/drawing/2014/main" id="{70ADCA6A-512E-EDC7-CC0E-DCCA6F90E7B4}"/>
                </a:ext>
              </a:extLst>
            </p:cNvPr>
            <p:cNvCxnSpPr/>
            <p:nvPr/>
          </p:nvCxnSpPr>
          <p:spPr bwMode="auto">
            <a:xfrm>
              <a:off x="3713102" y="1802812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196">
              <a:extLst>
                <a:ext uri="{FF2B5EF4-FFF2-40B4-BE49-F238E27FC236}">
                  <a16:creationId xmlns:a16="http://schemas.microsoft.com/office/drawing/2014/main" id="{A31D2D9F-13E9-B2FD-8280-B38DCC09A292}"/>
                </a:ext>
              </a:extLst>
            </p:cNvPr>
            <p:cNvCxnSpPr/>
            <p:nvPr/>
          </p:nvCxnSpPr>
          <p:spPr bwMode="auto">
            <a:xfrm>
              <a:off x="3713102" y="1986046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197">
              <a:extLst>
                <a:ext uri="{FF2B5EF4-FFF2-40B4-BE49-F238E27FC236}">
                  <a16:creationId xmlns:a16="http://schemas.microsoft.com/office/drawing/2014/main" id="{D38EE83A-0CB5-452E-52CB-C7609E087787}"/>
                </a:ext>
              </a:extLst>
            </p:cNvPr>
            <p:cNvCxnSpPr/>
            <p:nvPr/>
          </p:nvCxnSpPr>
          <p:spPr bwMode="auto">
            <a:xfrm>
              <a:off x="3713102" y="2169280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198">
              <a:extLst>
                <a:ext uri="{FF2B5EF4-FFF2-40B4-BE49-F238E27FC236}">
                  <a16:creationId xmlns:a16="http://schemas.microsoft.com/office/drawing/2014/main" id="{F200F2D1-2C1E-EB02-3EA7-59A2D4673D41}"/>
                </a:ext>
              </a:extLst>
            </p:cNvPr>
            <p:cNvCxnSpPr/>
            <p:nvPr/>
          </p:nvCxnSpPr>
          <p:spPr bwMode="auto">
            <a:xfrm>
              <a:off x="3713102" y="2352514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199">
              <a:extLst>
                <a:ext uri="{FF2B5EF4-FFF2-40B4-BE49-F238E27FC236}">
                  <a16:creationId xmlns:a16="http://schemas.microsoft.com/office/drawing/2014/main" id="{86C774AA-5FF4-C5BF-0FAA-D13C5CA61610}"/>
                </a:ext>
              </a:extLst>
            </p:cNvPr>
            <p:cNvCxnSpPr/>
            <p:nvPr/>
          </p:nvCxnSpPr>
          <p:spPr bwMode="auto">
            <a:xfrm>
              <a:off x="3713102" y="2535749"/>
              <a:ext cx="274320" cy="0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sm" len="sm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7" name="Picture 200">
              <a:extLst>
                <a:ext uri="{FF2B5EF4-FFF2-40B4-BE49-F238E27FC236}">
                  <a16:creationId xmlns:a16="http://schemas.microsoft.com/office/drawing/2014/main" id="{43E3D6B4-841E-34AD-0447-9681926B9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65974" y="1730410"/>
              <a:ext cx="144450" cy="144450"/>
            </a:xfrm>
            <a:prstGeom prst="rect">
              <a:avLst/>
            </a:prstGeom>
          </p:spPr>
        </p:pic>
        <p:pic>
          <p:nvPicPr>
            <p:cNvPr id="68" name="Picture 201">
              <a:extLst>
                <a:ext uri="{FF2B5EF4-FFF2-40B4-BE49-F238E27FC236}">
                  <a16:creationId xmlns:a16="http://schemas.microsoft.com/office/drawing/2014/main" id="{11E44F2B-D4CF-B2FF-E22B-1F4FDDB8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65974" y="1916061"/>
              <a:ext cx="144450" cy="144450"/>
            </a:xfrm>
            <a:prstGeom prst="rect">
              <a:avLst/>
            </a:prstGeom>
          </p:spPr>
        </p:pic>
        <p:pic>
          <p:nvPicPr>
            <p:cNvPr id="69" name="Picture 202">
              <a:extLst>
                <a:ext uri="{FF2B5EF4-FFF2-40B4-BE49-F238E27FC236}">
                  <a16:creationId xmlns:a16="http://schemas.microsoft.com/office/drawing/2014/main" id="{1BF9E667-BF29-51E0-D256-907F6D192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65974" y="2101712"/>
              <a:ext cx="144450" cy="144450"/>
            </a:xfrm>
            <a:prstGeom prst="rect">
              <a:avLst/>
            </a:prstGeom>
          </p:spPr>
        </p:pic>
        <p:pic>
          <p:nvPicPr>
            <p:cNvPr id="70" name="Picture 203">
              <a:extLst>
                <a:ext uri="{FF2B5EF4-FFF2-40B4-BE49-F238E27FC236}">
                  <a16:creationId xmlns:a16="http://schemas.microsoft.com/office/drawing/2014/main" id="{A845E1B5-0B2F-0327-AF51-7FBF64E6F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65974" y="2287363"/>
              <a:ext cx="144450" cy="144450"/>
            </a:xfrm>
            <a:prstGeom prst="rect">
              <a:avLst/>
            </a:prstGeom>
          </p:spPr>
        </p:pic>
        <p:pic>
          <p:nvPicPr>
            <p:cNvPr id="71" name="Picture 204">
              <a:extLst>
                <a:ext uri="{FF2B5EF4-FFF2-40B4-BE49-F238E27FC236}">
                  <a16:creationId xmlns:a16="http://schemas.microsoft.com/office/drawing/2014/main" id="{BA114288-060B-CBE6-0BBE-492AFCC5C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65974" y="2473015"/>
              <a:ext cx="144450" cy="144450"/>
            </a:xfrm>
            <a:prstGeom prst="rect">
              <a:avLst/>
            </a:prstGeom>
          </p:spPr>
        </p:pic>
        <p:sp>
          <p:nvSpPr>
            <p:cNvPr id="72" name="TextBox 205">
              <a:extLst>
                <a:ext uri="{FF2B5EF4-FFF2-40B4-BE49-F238E27FC236}">
                  <a16:creationId xmlns:a16="http://schemas.microsoft.com/office/drawing/2014/main" id="{64FF0E0C-6DEF-A542-AE19-F9B149D31457}"/>
                </a:ext>
              </a:extLst>
            </p:cNvPr>
            <p:cNvSpPr txBox="1"/>
            <p:nvPr/>
          </p:nvSpPr>
          <p:spPr>
            <a:xfrm>
              <a:off x="2807336" y="1361665"/>
              <a:ext cx="545301" cy="93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194">
                <a:spcBef>
                  <a:spcPts val="1467"/>
                </a:spcBef>
              </a:pPr>
              <a:r>
                <a:rPr lang="en-US" sz="1000" i="1" dirty="0">
                  <a:solidFill>
                    <a:srgbClr val="0F62FE"/>
                  </a:solidFill>
                  <a:latin typeface="IBM Plex Sans Light" panose="020B0403050203000203" pitchFamily="34" charset="0"/>
                  <a:ea typeface="IBM Plex Sans" charset="0"/>
                  <a:cs typeface="IBM Plex Sans" charset="0"/>
                </a:rPr>
                <a:t>Training</a:t>
              </a:r>
            </a:p>
          </p:txBody>
        </p:sp>
        <p:sp>
          <p:nvSpPr>
            <p:cNvPr id="73" name="TextBox 206">
              <a:extLst>
                <a:ext uri="{FF2B5EF4-FFF2-40B4-BE49-F238E27FC236}">
                  <a16:creationId xmlns:a16="http://schemas.microsoft.com/office/drawing/2014/main" id="{1224C1BC-CD3A-9280-D250-5BA98D91B870}"/>
                </a:ext>
              </a:extLst>
            </p:cNvPr>
            <p:cNvSpPr txBox="1"/>
            <p:nvPr/>
          </p:nvSpPr>
          <p:spPr>
            <a:xfrm>
              <a:off x="3977053" y="1361668"/>
              <a:ext cx="303116" cy="93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 defTabSz="1828800">
                <a:spcBef>
                  <a:spcPts val="2934"/>
                </a:spcBef>
                <a:defRPr sz="2000">
                  <a:solidFill>
                    <a:srgbClr val="000000"/>
                  </a:solidFill>
                  <a:latin typeface="IBM Plex Sans Light" panose="020B0403050203000203" pitchFamily="34" charset="0"/>
                  <a:ea typeface="IBM Plex Sans" charset="0"/>
                  <a:cs typeface="IBM Plex Sans" charset="0"/>
                </a:defRPr>
              </a:lvl1pPr>
            </a:lstStyle>
            <a:p>
              <a:pPr defTabSz="1828754">
                <a:spcBef>
                  <a:spcPts val="2935"/>
                </a:spcBef>
              </a:pPr>
              <a:r>
                <a:rPr lang="en-US" sz="1000" i="1" dirty="0">
                  <a:solidFill>
                    <a:srgbClr val="0F62FE"/>
                  </a:solidFill>
                </a:rPr>
                <a:t>Tasks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629D989D-4787-C27B-101D-2148EE417970}"/>
              </a:ext>
            </a:extLst>
          </p:cNvPr>
          <p:cNvSpPr/>
          <p:nvPr/>
        </p:nvSpPr>
        <p:spPr bwMode="auto">
          <a:xfrm>
            <a:off x="9490212" y="1394821"/>
            <a:ext cx="2414229" cy="486370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8896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75" name="TextBox 217">
            <a:extLst>
              <a:ext uri="{FF2B5EF4-FFF2-40B4-BE49-F238E27FC236}">
                <a16:creationId xmlns:a16="http://schemas.microsoft.com/office/drawing/2014/main" id="{6BB93C9B-C9E2-D811-2E9C-01161A163142}"/>
              </a:ext>
            </a:extLst>
          </p:cNvPr>
          <p:cNvSpPr txBox="1"/>
          <p:nvPr/>
        </p:nvSpPr>
        <p:spPr>
          <a:xfrm>
            <a:off x="9486226" y="2220864"/>
            <a:ext cx="2539687" cy="4657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4">
              <a:spcAft>
                <a:spcPts val="1000"/>
              </a:spcAft>
            </a:pPr>
            <a:r>
              <a:rPr lang="en-US" sz="1600" b="1" dirty="0">
                <a:solidFill>
                  <a:srgbClr val="000000"/>
                </a:solidFill>
                <a:latin typeface="IBM Plex Sans Light"/>
              </a:rPr>
              <a:t>Enhanced capabilities</a:t>
            </a:r>
          </a:p>
          <a:p>
            <a:pPr marL="197955" indent="-197955" defTabSz="914194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Summarization</a:t>
            </a:r>
          </a:p>
          <a:p>
            <a:pPr marL="197955" indent="-197955" defTabSz="914194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Conversational Knowledge</a:t>
            </a:r>
          </a:p>
          <a:p>
            <a:pPr marL="197955" indent="-197955" defTabSz="914194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Content Creation</a:t>
            </a:r>
          </a:p>
          <a:p>
            <a:pPr marL="197955" indent="-197955" defTabSz="914194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Code Co-Creation</a:t>
            </a:r>
          </a:p>
          <a:p>
            <a:pPr marL="197955" indent="-197955" defTabSz="914194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  <a:p>
            <a:pPr marL="197955" indent="-197955" defTabSz="914194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  <a:p>
            <a:pPr defTabSz="914194">
              <a:spcAft>
                <a:spcPts val="1000"/>
              </a:spcAft>
            </a:pPr>
            <a:r>
              <a:rPr lang="en-US" sz="1600" b="1" dirty="0">
                <a:solidFill>
                  <a:srgbClr val="000000"/>
                </a:solidFill>
                <a:latin typeface="IBM Plex Sans Light"/>
              </a:rPr>
              <a:t>Key advantages</a:t>
            </a:r>
          </a:p>
          <a:p>
            <a:pPr marL="197955" indent="-197955" defTabSz="914194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F62FE"/>
                </a:solidFill>
                <a:latin typeface="IBM Plex Sans Light" panose="020B0403050203000203" pitchFamily="34" charset="0"/>
              </a:rPr>
              <a:t>Lower upfront costs </a:t>
            </a:r>
            <a:r>
              <a:rPr lang="en-US" sz="1400" dirty="0">
                <a:solidFill>
                  <a:srgbClr val="000000"/>
                </a:solidFill>
                <a:latin typeface="IBM Plex Sans Light" panose="020B0403050203000203" pitchFamily="34" charset="0"/>
              </a:rPr>
              <a:t>through less labeling </a:t>
            </a:r>
          </a:p>
          <a:p>
            <a:pPr marL="197955" indent="-197955" defTabSz="914194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F62FE"/>
                </a:solidFill>
                <a:latin typeface="IBM Plex Sans Light" panose="020B0403050203000203" pitchFamily="34" charset="0"/>
              </a:rPr>
              <a:t>Faster deployment </a:t>
            </a:r>
            <a:r>
              <a:rPr lang="en-US" sz="1400" dirty="0">
                <a:solidFill>
                  <a:srgbClr val="000000"/>
                </a:solidFill>
                <a:latin typeface="IBM Plex Sans Light" panose="020B0403050203000203" pitchFamily="34" charset="0"/>
              </a:rPr>
              <a:t>through fine tuning and inferencing</a:t>
            </a:r>
          </a:p>
          <a:p>
            <a:pPr marL="197955" indent="-197955" defTabSz="914194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F62FE"/>
                </a:solidFill>
                <a:latin typeface="IBM Plex Sans Light" panose="020B0403050203000203" pitchFamily="34" charset="0"/>
              </a:rPr>
              <a:t>Equal or better accuracy </a:t>
            </a:r>
            <a:r>
              <a:rPr lang="en-US" sz="1400" dirty="0">
                <a:solidFill>
                  <a:srgbClr val="000000"/>
                </a:solidFill>
                <a:latin typeface="IBM Plex Sans Light" panose="020B0403050203000203" pitchFamily="34" charset="0"/>
              </a:rPr>
              <a:t>for multiple use cases</a:t>
            </a:r>
          </a:p>
          <a:p>
            <a:pPr marL="197955" indent="-197955" defTabSz="914194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F62FE"/>
                </a:solidFill>
                <a:latin typeface="IBM Plex Sans Light" panose="020B0403050203000203" pitchFamily="34" charset="0"/>
              </a:rPr>
              <a:t>Incremental revenue. </a:t>
            </a:r>
            <a:r>
              <a:rPr lang="en-US" sz="1400" dirty="0">
                <a:solidFill>
                  <a:srgbClr val="000000"/>
                </a:solidFill>
                <a:latin typeface="IBM Plex Sans Light" panose="020B0403050203000203" pitchFamily="34" charset="0"/>
              </a:rPr>
              <a:t>through better performance</a:t>
            </a:r>
            <a:br>
              <a:rPr lang="en-US" sz="1400" dirty="0">
                <a:solidFill>
                  <a:srgbClr val="000000"/>
                </a:solidFill>
                <a:latin typeface="IBM Plex Sans Light" panose="020B0403050203000203" pitchFamily="34" charset="0"/>
              </a:rPr>
            </a:br>
            <a:endParaRPr lang="en-US" sz="1400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  <a:p>
            <a:pPr defTabSz="914194"/>
            <a:endParaRPr lang="en-US" sz="2400" dirty="0">
              <a:solidFill>
                <a:srgbClr val="000000"/>
              </a:solidFill>
              <a:latin typeface="IBM Plex Sans Light" panose="020B04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55BD3B-6DE8-B3F8-48BE-818CE600A18C}"/>
              </a:ext>
            </a:extLst>
          </p:cNvPr>
          <p:cNvSpPr/>
          <p:nvPr/>
        </p:nvSpPr>
        <p:spPr bwMode="auto">
          <a:xfrm>
            <a:off x="287561" y="1552362"/>
            <a:ext cx="9077995" cy="486370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21904" tIns="121904" rIns="121904" bIns="121904" numCol="1" rtlCol="0" anchor="t" anchorCtr="0" compatLnSpc="1">
            <a:prstTxWarp prst="textNoShape">
              <a:avLst/>
            </a:prstTxWarp>
          </a:bodyPr>
          <a:lstStyle/>
          <a:p>
            <a:pPr defTabSz="1218896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77" name="Oval 133">
            <a:extLst>
              <a:ext uri="{FF2B5EF4-FFF2-40B4-BE49-F238E27FC236}">
                <a16:creationId xmlns:a16="http://schemas.microsoft.com/office/drawing/2014/main" id="{B38EB185-7D03-E01A-2B5D-2471D514CED0}"/>
              </a:ext>
            </a:extLst>
          </p:cNvPr>
          <p:cNvSpPr/>
          <p:nvPr/>
        </p:nvSpPr>
        <p:spPr bwMode="auto">
          <a:xfrm>
            <a:off x="5794035" y="3212164"/>
            <a:ext cx="1169029" cy="1169029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88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IBM Plex Sans Light"/>
              </a:rPr>
              <a:t>Massive</a:t>
            </a:r>
          </a:p>
          <a:p>
            <a:pPr algn="ctr" defTabSz="121889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IBM Plex Sans Light"/>
              </a:rPr>
              <a:t>Foundation</a:t>
            </a:r>
            <a:br>
              <a:rPr lang="en-US" sz="1200" dirty="0">
                <a:solidFill>
                  <a:srgbClr val="FFFFFF"/>
                </a:solidFill>
                <a:latin typeface="IBM Plex Sans Light"/>
              </a:rPr>
            </a:br>
            <a:r>
              <a:rPr lang="en-US" sz="1200" dirty="0">
                <a:solidFill>
                  <a:srgbClr val="FFFFFF"/>
                </a:solidFill>
                <a:latin typeface="IBM Plex Sans Light"/>
              </a:rPr>
              <a:t>Model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7DB889C-908D-6E04-FF8F-773E7FB05427}"/>
              </a:ext>
            </a:extLst>
          </p:cNvPr>
          <p:cNvGrpSpPr/>
          <p:nvPr/>
        </p:nvGrpSpPr>
        <p:grpSpPr>
          <a:xfrm>
            <a:off x="4117171" y="2732996"/>
            <a:ext cx="835000" cy="2165264"/>
            <a:chOff x="8702406" y="6146200"/>
            <a:chExt cx="1272512" cy="3299788"/>
          </a:xfrm>
        </p:grpSpPr>
        <p:pic>
          <p:nvPicPr>
            <p:cNvPr id="79" name="Picture 4" descr="music Icon 652797">
              <a:extLst>
                <a:ext uri="{FF2B5EF4-FFF2-40B4-BE49-F238E27FC236}">
                  <a16:creationId xmlns:a16="http://schemas.microsoft.com/office/drawing/2014/main" id="{BE23873B-84FB-E5AE-462F-5A858D84B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7923" y="6214935"/>
              <a:ext cx="353296" cy="353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8" descr="video Icon 1570200">
              <a:extLst>
                <a:ext uri="{FF2B5EF4-FFF2-40B4-BE49-F238E27FC236}">
                  <a16:creationId xmlns:a16="http://schemas.microsoft.com/office/drawing/2014/main" id="{18A9BE90-724C-3A6A-3AAA-E3F0E525D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339" y="6634474"/>
              <a:ext cx="494466" cy="494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9">
              <a:extLst>
                <a:ext uri="{FF2B5EF4-FFF2-40B4-BE49-F238E27FC236}">
                  <a16:creationId xmlns:a16="http://schemas.microsoft.com/office/drawing/2014/main" id="{A9011875-CC26-87C9-28FE-5BEC5983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2406" y="6682238"/>
              <a:ext cx="529066" cy="529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222">
              <a:extLst>
                <a:ext uri="{FF2B5EF4-FFF2-40B4-BE49-F238E27FC236}">
                  <a16:creationId xmlns:a16="http://schemas.microsoft.com/office/drawing/2014/main" id="{F1B418DB-A4C1-7A3E-1313-06AE8A1E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9463926" y="7789636"/>
              <a:ext cx="381290" cy="38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Picture 157">
              <a:extLst>
                <a:ext uri="{FF2B5EF4-FFF2-40B4-BE49-F238E27FC236}">
                  <a16:creationId xmlns:a16="http://schemas.microsoft.com/office/drawing/2014/main" id="{6B804C54-2914-F19F-27B0-55DC4041C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334224" y="7148942"/>
              <a:ext cx="640694" cy="640694"/>
            </a:xfrm>
            <a:prstGeom prst="rect">
              <a:avLst/>
            </a:prstGeom>
          </p:spPr>
        </p:pic>
        <p:pic>
          <p:nvPicPr>
            <p:cNvPr id="84" name="Picture 2" descr="Soundwave Icon 1786382">
              <a:extLst>
                <a:ext uri="{FF2B5EF4-FFF2-40B4-BE49-F238E27FC236}">
                  <a16:creationId xmlns:a16="http://schemas.microsoft.com/office/drawing/2014/main" id="{75EFF8E8-ED3D-3A45-1942-103F8A88C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2544" y="8941934"/>
              <a:ext cx="504054" cy="504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5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8F746DF-D952-947D-D284-A69CCBE13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5614" t="7023" r="14766" b="24928"/>
            <a:stretch/>
          </p:blipFill>
          <p:spPr>
            <a:xfrm>
              <a:off x="8764221" y="7248429"/>
              <a:ext cx="459018" cy="448656"/>
            </a:xfrm>
            <a:prstGeom prst="rect">
              <a:avLst/>
            </a:prstGeom>
          </p:spPr>
        </p:pic>
        <p:pic>
          <p:nvPicPr>
            <p:cNvPr id="86" name="Picture 6" descr="api Icon 719174">
              <a:extLst>
                <a:ext uri="{FF2B5EF4-FFF2-40B4-BE49-F238E27FC236}">
                  <a16:creationId xmlns:a16="http://schemas.microsoft.com/office/drawing/2014/main" id="{5B8C6AEE-B1ED-0D97-1F0A-A8A11C0FE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5700" y="6146200"/>
              <a:ext cx="462478" cy="462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161" descr="A close up of a logo&#10;&#10;Description automatically generated">
              <a:extLst>
                <a:ext uri="{FF2B5EF4-FFF2-40B4-BE49-F238E27FC236}">
                  <a16:creationId xmlns:a16="http://schemas.microsoft.com/office/drawing/2014/main" id="{5A0951B5-D465-216D-D800-52207CD68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1492" y="8322006"/>
              <a:ext cx="430888" cy="430888"/>
            </a:xfrm>
            <a:prstGeom prst="rect">
              <a:avLst/>
            </a:prstGeom>
          </p:spPr>
        </p:pic>
        <p:pic>
          <p:nvPicPr>
            <p:cNvPr id="88" name="Picture 162" descr="A close up of a logo&#10;&#10;Description automatically generated">
              <a:extLst>
                <a:ext uri="{FF2B5EF4-FFF2-40B4-BE49-F238E27FC236}">
                  <a16:creationId xmlns:a16="http://schemas.microsoft.com/office/drawing/2014/main" id="{F296A76C-DEEC-3C19-CEF0-8CCAAA1B3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439127" y="8361417"/>
              <a:ext cx="430888" cy="430888"/>
            </a:xfrm>
            <a:prstGeom prst="rect">
              <a:avLst/>
            </a:prstGeom>
          </p:spPr>
        </p:pic>
        <p:pic>
          <p:nvPicPr>
            <p:cNvPr id="89" name="Picture 2" descr="internet Icon 5679391">
              <a:extLst>
                <a:ext uri="{FF2B5EF4-FFF2-40B4-BE49-F238E27FC236}">
                  <a16:creationId xmlns:a16="http://schemas.microsoft.com/office/drawing/2014/main" id="{7CBE6042-2CFB-1903-8817-4DD33DD97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3721" y="8951779"/>
              <a:ext cx="466430" cy="466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164">
              <a:extLst>
                <a:ext uri="{FF2B5EF4-FFF2-40B4-BE49-F238E27FC236}">
                  <a16:creationId xmlns:a16="http://schemas.microsoft.com/office/drawing/2014/main" id="{D7EBBBDF-39E6-1BA8-483D-FAA88CBB7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0288" y="7838095"/>
              <a:ext cx="353296" cy="353296"/>
            </a:xfrm>
            <a:prstGeom prst="rect">
              <a:avLst/>
            </a:prstGeom>
          </p:spPr>
        </p:pic>
      </p:grpSp>
      <p:sp>
        <p:nvSpPr>
          <p:cNvPr id="91" name="TextBox 165">
            <a:extLst>
              <a:ext uri="{FF2B5EF4-FFF2-40B4-BE49-F238E27FC236}">
                <a16:creationId xmlns:a16="http://schemas.microsoft.com/office/drawing/2014/main" id="{1DEF77D1-0F07-6D7F-3B39-81F5C307E479}"/>
              </a:ext>
            </a:extLst>
          </p:cNvPr>
          <p:cNvSpPr txBox="1"/>
          <p:nvPr/>
        </p:nvSpPr>
        <p:spPr>
          <a:xfrm>
            <a:off x="4152013" y="2324204"/>
            <a:ext cx="8893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194">
              <a:spcBef>
                <a:spcPts val="1467"/>
              </a:spcBef>
            </a:pPr>
            <a:r>
              <a:rPr lang="en-US" sz="1000" dirty="0">
                <a:solidFill>
                  <a:srgbClr val="000000"/>
                </a:solidFill>
                <a:latin typeface="IBM Plex Sans Medm" panose="020B0503050203000203" pitchFamily="34" charset="0"/>
                <a:ea typeface="IBM Plex Sans" charset="0"/>
                <a:cs typeface="IBM Plex Sans" charset="0"/>
              </a:rPr>
              <a:t>Massive external data</a:t>
            </a:r>
          </a:p>
        </p:txBody>
      </p:sp>
      <p:sp>
        <p:nvSpPr>
          <p:cNvPr id="92" name="Right Brace 166">
            <a:extLst>
              <a:ext uri="{FF2B5EF4-FFF2-40B4-BE49-F238E27FC236}">
                <a16:creationId xmlns:a16="http://schemas.microsoft.com/office/drawing/2014/main" id="{CDFF42C1-29F7-4C12-D214-07806F75BBE2}"/>
              </a:ext>
            </a:extLst>
          </p:cNvPr>
          <p:cNvSpPr/>
          <p:nvPr/>
        </p:nvSpPr>
        <p:spPr bwMode="auto">
          <a:xfrm>
            <a:off x="4965397" y="2712921"/>
            <a:ext cx="213891" cy="2158967"/>
          </a:xfrm>
          <a:prstGeom prst="rightBrace">
            <a:avLst>
              <a:gd name="adj1" fmla="val 47823"/>
              <a:gd name="adj2" fmla="val 50207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194"/>
            <a:endParaRPr lang="en-US" sz="240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93" name="TextBox 207">
            <a:extLst>
              <a:ext uri="{FF2B5EF4-FFF2-40B4-BE49-F238E27FC236}">
                <a16:creationId xmlns:a16="http://schemas.microsoft.com/office/drawing/2014/main" id="{E63A29BD-E1D1-73F5-EDDB-A14F758A07C7}"/>
              </a:ext>
            </a:extLst>
          </p:cNvPr>
          <p:cNvSpPr txBox="1"/>
          <p:nvPr/>
        </p:nvSpPr>
        <p:spPr>
          <a:xfrm>
            <a:off x="5059137" y="3367413"/>
            <a:ext cx="6796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4">
              <a:spcBef>
                <a:spcPts val="1467"/>
              </a:spcBef>
            </a:pPr>
            <a:r>
              <a:rPr lang="en-US" sz="1000" i="1" dirty="0">
                <a:solidFill>
                  <a:srgbClr val="0F62FE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Pre</a:t>
            </a:r>
            <a:br>
              <a:rPr lang="en-US" sz="1000" i="1" dirty="0">
                <a:solidFill>
                  <a:srgbClr val="0F62FE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</a:br>
            <a:r>
              <a:rPr lang="en-US" sz="1000" i="1" dirty="0">
                <a:solidFill>
                  <a:srgbClr val="0F62FE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Trained</a:t>
            </a:r>
          </a:p>
        </p:txBody>
      </p:sp>
      <p:cxnSp>
        <p:nvCxnSpPr>
          <p:cNvPr id="94" name="Straight Arrow Connector 167">
            <a:extLst>
              <a:ext uri="{FF2B5EF4-FFF2-40B4-BE49-F238E27FC236}">
                <a16:creationId xmlns:a16="http://schemas.microsoft.com/office/drawing/2014/main" id="{DFFB1201-851A-F088-9A7D-C4473C779DFC}"/>
              </a:ext>
            </a:extLst>
          </p:cNvPr>
          <p:cNvCxnSpPr>
            <a:cxnSpLocks/>
          </p:cNvCxnSpPr>
          <p:nvPr/>
        </p:nvCxnSpPr>
        <p:spPr bwMode="auto">
          <a:xfrm>
            <a:off x="5173646" y="3797341"/>
            <a:ext cx="530948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Image 118" descr="Une image contenant cercle, Symétrie, Caractère coloré, parapluie&#10;&#10;Description générée automatiquement">
            <a:extLst>
              <a:ext uri="{FF2B5EF4-FFF2-40B4-BE49-F238E27FC236}">
                <a16:creationId xmlns:a16="http://schemas.microsoft.com/office/drawing/2014/main" id="{CD596732-49B8-EB9E-E090-9289DDD28D48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5624" y="2824541"/>
            <a:ext cx="638813" cy="659759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CD0566D-543C-DE45-4A0E-321613F1A5EC}"/>
              </a:ext>
            </a:extLst>
          </p:cNvPr>
          <p:cNvGrpSpPr/>
          <p:nvPr/>
        </p:nvGrpSpPr>
        <p:grpSpPr>
          <a:xfrm>
            <a:off x="7933187" y="2703858"/>
            <a:ext cx="1154284" cy="2569501"/>
            <a:chOff x="17583913" y="6510254"/>
            <a:chExt cx="1832430" cy="4079097"/>
          </a:xfrm>
        </p:grpSpPr>
        <p:pic>
          <p:nvPicPr>
            <p:cNvPr id="97" name="Picture 149">
              <a:extLst>
                <a:ext uri="{FF2B5EF4-FFF2-40B4-BE49-F238E27FC236}">
                  <a16:creationId xmlns:a16="http://schemas.microsoft.com/office/drawing/2014/main" id="{78328716-A6F2-BFD8-34AA-67020AF3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83913" y="6510254"/>
              <a:ext cx="381290" cy="381290"/>
            </a:xfrm>
            <a:prstGeom prst="rect">
              <a:avLst/>
            </a:prstGeom>
          </p:spPr>
        </p:pic>
        <p:pic>
          <p:nvPicPr>
            <p:cNvPr id="98" name="Picture 150">
              <a:extLst>
                <a:ext uri="{FF2B5EF4-FFF2-40B4-BE49-F238E27FC236}">
                  <a16:creationId xmlns:a16="http://schemas.microsoft.com/office/drawing/2014/main" id="{0111AE9A-854E-42E4-9804-CF28C56A4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83913" y="7005324"/>
              <a:ext cx="381290" cy="381290"/>
            </a:xfrm>
            <a:prstGeom prst="rect">
              <a:avLst/>
            </a:prstGeom>
          </p:spPr>
        </p:pic>
        <p:pic>
          <p:nvPicPr>
            <p:cNvPr id="99" name="Picture 151">
              <a:extLst>
                <a:ext uri="{FF2B5EF4-FFF2-40B4-BE49-F238E27FC236}">
                  <a16:creationId xmlns:a16="http://schemas.microsoft.com/office/drawing/2014/main" id="{8387A403-4523-911B-18D8-C94D26FDE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83913" y="7500394"/>
              <a:ext cx="381290" cy="381290"/>
            </a:xfrm>
            <a:prstGeom prst="rect">
              <a:avLst/>
            </a:prstGeom>
          </p:spPr>
        </p:pic>
        <p:pic>
          <p:nvPicPr>
            <p:cNvPr id="100" name="Picture 152">
              <a:extLst>
                <a:ext uri="{FF2B5EF4-FFF2-40B4-BE49-F238E27FC236}">
                  <a16:creationId xmlns:a16="http://schemas.microsoft.com/office/drawing/2014/main" id="{C154C2E6-ACA8-81A3-1EFD-1AA1BF0CF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83913" y="9217921"/>
              <a:ext cx="381290" cy="381290"/>
            </a:xfrm>
            <a:prstGeom prst="rect">
              <a:avLst/>
            </a:prstGeom>
          </p:spPr>
        </p:pic>
        <p:pic>
          <p:nvPicPr>
            <p:cNvPr id="101" name="Picture 153">
              <a:extLst>
                <a:ext uri="{FF2B5EF4-FFF2-40B4-BE49-F238E27FC236}">
                  <a16:creationId xmlns:a16="http://schemas.microsoft.com/office/drawing/2014/main" id="{6349C0AB-845B-1254-7B0C-B39473DC5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83913" y="9712991"/>
              <a:ext cx="381290" cy="381290"/>
            </a:xfrm>
            <a:prstGeom prst="rect">
              <a:avLst/>
            </a:prstGeom>
          </p:spPr>
        </p:pic>
        <p:pic>
          <p:nvPicPr>
            <p:cNvPr id="102" name="Picture 154">
              <a:extLst>
                <a:ext uri="{FF2B5EF4-FFF2-40B4-BE49-F238E27FC236}">
                  <a16:creationId xmlns:a16="http://schemas.microsoft.com/office/drawing/2014/main" id="{3DD3289F-40E1-7168-8567-2571E4F5E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583913" y="10208061"/>
              <a:ext cx="381290" cy="381290"/>
            </a:xfrm>
            <a:prstGeom prst="rect">
              <a:avLst/>
            </a:prstGeom>
          </p:spPr>
        </p:pic>
        <p:sp>
          <p:nvSpPr>
            <p:cNvPr id="103" name="TextBox 7">
              <a:extLst>
                <a:ext uri="{FF2B5EF4-FFF2-40B4-BE49-F238E27FC236}">
                  <a16:creationId xmlns:a16="http://schemas.microsoft.com/office/drawing/2014/main" id="{B9112A3C-581B-D6C0-B177-12FA6667119D}"/>
                </a:ext>
              </a:extLst>
            </p:cNvPr>
            <p:cNvSpPr txBox="1"/>
            <p:nvPr/>
          </p:nvSpPr>
          <p:spPr>
            <a:xfrm>
              <a:off x="18131994" y="6569096"/>
              <a:ext cx="755069" cy="3690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rtlCol="0">
              <a:noAutofit/>
            </a:bodyPr>
            <a:lstStyle/>
            <a:p>
              <a:pPr defTabSz="1218926">
                <a:spcBef>
                  <a:spcPts val="1451"/>
                </a:spcBef>
                <a:buSzPct val="100000"/>
              </a:pPr>
              <a:r>
                <a:rPr lang="en-CH" sz="1000" kern="0" dirty="0">
                  <a:solidFill>
                    <a:srgbClr val="000000"/>
                  </a:solidFill>
                  <a:latin typeface="IBM Plex Sans Light"/>
                  <a:sym typeface="IBM Plex Sans Light"/>
                </a:rPr>
                <a:t>Q</a:t>
              </a:r>
              <a:r>
                <a:rPr lang="en-CH" sz="1000" kern="0">
                  <a:solidFill>
                    <a:srgbClr val="000000"/>
                  </a:solidFill>
                  <a:latin typeface="IBM Plex Sans Light"/>
                  <a:sym typeface="IBM Plex Sans Light"/>
                </a:rPr>
                <a:t>&amp;A</a:t>
              </a:r>
              <a:r>
                <a:rPr lang="de-DE" sz="1000" kern="0" dirty="0">
                  <a:solidFill>
                    <a:srgbClr val="000000"/>
                  </a:solidFill>
                  <a:latin typeface="IBM Plex Sans Light"/>
                  <a:sym typeface="IBM Plex Sans Light"/>
                </a:rPr>
                <a:t> </a:t>
              </a:r>
              <a:endParaRPr lang="en-CH" sz="1000" kern="0" dirty="0">
                <a:solidFill>
                  <a:srgbClr val="000000"/>
                </a:solidFill>
                <a:latin typeface="IBM Plex Sans Light"/>
                <a:sym typeface="IBM Plex Sans Light"/>
              </a:endParaRPr>
            </a:p>
          </p:txBody>
        </p:sp>
        <p:sp>
          <p:nvSpPr>
            <p:cNvPr id="104" name="TextBox 8">
              <a:extLst>
                <a:ext uri="{FF2B5EF4-FFF2-40B4-BE49-F238E27FC236}">
                  <a16:creationId xmlns:a16="http://schemas.microsoft.com/office/drawing/2014/main" id="{0F8BD96C-6012-7CD0-E105-1745C97393B4}"/>
                </a:ext>
              </a:extLst>
            </p:cNvPr>
            <p:cNvSpPr txBox="1"/>
            <p:nvPr/>
          </p:nvSpPr>
          <p:spPr>
            <a:xfrm>
              <a:off x="18131994" y="7390158"/>
              <a:ext cx="755069" cy="3690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rtlCol="0">
              <a:noAutofit/>
            </a:bodyPr>
            <a:lstStyle/>
            <a:p>
              <a:pPr defTabSz="1218926">
                <a:spcBef>
                  <a:spcPts val="1451"/>
                </a:spcBef>
                <a:buSzPct val="100000"/>
              </a:pPr>
              <a:r>
                <a:rPr lang="en-CH" sz="1000" kern="0" dirty="0">
                  <a:solidFill>
                    <a:srgbClr val="000000"/>
                  </a:solidFill>
                  <a:latin typeface="IBM Plex Sans Light"/>
                  <a:sym typeface="IBM Plex Sans Light"/>
                </a:rPr>
                <a:t>Sentiment </a:t>
              </a:r>
              <a:br>
                <a:rPr lang="en-CH" sz="1000" kern="0" dirty="0">
                  <a:solidFill>
                    <a:srgbClr val="000000"/>
                  </a:solidFill>
                  <a:latin typeface="IBM Plex Sans Light"/>
                  <a:sym typeface="IBM Plex Sans Light"/>
                </a:rPr>
              </a:br>
              <a:r>
                <a:rPr lang="en-CH" sz="1000" kern="0" dirty="0">
                  <a:solidFill>
                    <a:srgbClr val="000000"/>
                  </a:solidFill>
                  <a:latin typeface="IBM Plex Sans Light"/>
                  <a:sym typeface="IBM Plex Sans Light"/>
                </a:rPr>
                <a:t>Analysis</a:t>
              </a:r>
            </a:p>
          </p:txBody>
        </p:sp>
        <p:sp>
          <p:nvSpPr>
            <p:cNvPr id="105" name="TextBox 10">
              <a:extLst>
                <a:ext uri="{FF2B5EF4-FFF2-40B4-BE49-F238E27FC236}">
                  <a16:creationId xmlns:a16="http://schemas.microsoft.com/office/drawing/2014/main" id="{F53F3035-56A4-EDE0-27A9-48C19CAD5884}"/>
                </a:ext>
              </a:extLst>
            </p:cNvPr>
            <p:cNvSpPr txBox="1"/>
            <p:nvPr/>
          </p:nvSpPr>
          <p:spPr>
            <a:xfrm>
              <a:off x="18131994" y="7052317"/>
              <a:ext cx="755069" cy="3690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rtlCol="0">
              <a:noAutofit/>
            </a:bodyPr>
            <a:lstStyle/>
            <a:p>
              <a:pPr defTabSz="1218926">
                <a:spcBef>
                  <a:spcPts val="1451"/>
                </a:spcBef>
                <a:buSzPct val="100000"/>
              </a:pPr>
              <a:r>
                <a:rPr lang="en-CH" sz="1000" kern="0" dirty="0">
                  <a:solidFill>
                    <a:srgbClr val="000000"/>
                  </a:solidFill>
                  <a:latin typeface="IBM Plex Sans Light"/>
                  <a:sym typeface="IBM Plex Sans Light"/>
                </a:rPr>
                <a:t>Translation</a:t>
              </a:r>
            </a:p>
          </p:txBody>
        </p:sp>
        <p:sp>
          <p:nvSpPr>
            <p:cNvPr id="106" name="TextBox 11">
              <a:extLst>
                <a:ext uri="{FF2B5EF4-FFF2-40B4-BE49-F238E27FC236}">
                  <a16:creationId xmlns:a16="http://schemas.microsoft.com/office/drawing/2014/main" id="{793BD3EB-3C90-C616-F39F-8E86866C7E2F}"/>
                </a:ext>
              </a:extLst>
            </p:cNvPr>
            <p:cNvSpPr txBox="1"/>
            <p:nvPr/>
          </p:nvSpPr>
          <p:spPr>
            <a:xfrm>
              <a:off x="18131994" y="9157607"/>
              <a:ext cx="1284349" cy="5385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rtlCol="0">
              <a:noAutofit/>
            </a:bodyPr>
            <a:lstStyle/>
            <a:p>
              <a:pPr defTabSz="1218926">
                <a:spcBef>
                  <a:spcPts val="1451"/>
                </a:spcBef>
                <a:buSzPct val="100000"/>
              </a:pPr>
              <a:r>
                <a:rPr lang="en-CH" sz="1000" kern="0" dirty="0">
                  <a:solidFill>
                    <a:srgbClr val="000000"/>
                  </a:solidFill>
                  <a:latin typeface="IBM Plex Sans Light"/>
                  <a:sym typeface="IBM Plex Sans Light"/>
                </a:rPr>
                <a:t>Object </a:t>
              </a:r>
              <a:br>
                <a:rPr lang="en-CH" sz="1000" kern="0" dirty="0">
                  <a:solidFill>
                    <a:srgbClr val="000000"/>
                  </a:solidFill>
                  <a:latin typeface="IBM Plex Sans Light"/>
                  <a:sym typeface="IBM Plex Sans Light"/>
                </a:rPr>
              </a:br>
              <a:r>
                <a:rPr lang="en-CH" sz="1000" kern="0" dirty="0">
                  <a:solidFill>
                    <a:srgbClr val="000000"/>
                  </a:solidFill>
                  <a:latin typeface="IBM Plex Sans Light"/>
                  <a:sym typeface="IBM Plex Sans Light"/>
                </a:rPr>
                <a:t>Recognition</a:t>
              </a:r>
            </a:p>
          </p:txBody>
        </p:sp>
        <p:sp>
          <p:nvSpPr>
            <p:cNvPr id="107" name="TextBox 13">
              <a:extLst>
                <a:ext uri="{FF2B5EF4-FFF2-40B4-BE49-F238E27FC236}">
                  <a16:creationId xmlns:a16="http://schemas.microsoft.com/office/drawing/2014/main" id="{D5EB452B-6D78-71C0-2C55-2DB74FF54840}"/>
                </a:ext>
              </a:extLst>
            </p:cNvPr>
            <p:cNvSpPr txBox="1"/>
            <p:nvPr/>
          </p:nvSpPr>
          <p:spPr>
            <a:xfrm>
              <a:off x="18131994" y="10192185"/>
              <a:ext cx="1284349" cy="2737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rtlCol="0" anchor="ctr">
              <a:noAutofit/>
            </a:bodyPr>
            <a:lstStyle/>
            <a:p>
              <a:pPr defTabSz="1218926">
                <a:spcBef>
                  <a:spcPts val="1451"/>
                </a:spcBef>
                <a:buSzPct val="100000"/>
              </a:pPr>
              <a:r>
                <a:rPr lang="en-CH" sz="1000" kern="0" dirty="0">
                  <a:solidFill>
                    <a:srgbClr val="000000"/>
                  </a:solidFill>
                  <a:latin typeface="IBM Plex Sans Light"/>
                  <a:sym typeface="IBM Plex Sans Light"/>
                </a:rPr>
                <a:t>…</a:t>
              </a:r>
            </a:p>
          </p:txBody>
        </p:sp>
        <p:sp>
          <p:nvSpPr>
            <p:cNvPr id="108" name="TextBox 13">
              <a:extLst>
                <a:ext uri="{FF2B5EF4-FFF2-40B4-BE49-F238E27FC236}">
                  <a16:creationId xmlns:a16="http://schemas.microsoft.com/office/drawing/2014/main" id="{B689BDF4-2713-5B51-96FF-1F656C2ABBA7}"/>
                </a:ext>
              </a:extLst>
            </p:cNvPr>
            <p:cNvSpPr txBox="1"/>
            <p:nvPr/>
          </p:nvSpPr>
          <p:spPr>
            <a:xfrm>
              <a:off x="18131994" y="9701838"/>
              <a:ext cx="1284349" cy="2737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rtlCol="0" anchor="ctr">
              <a:noAutofit/>
            </a:bodyPr>
            <a:lstStyle/>
            <a:p>
              <a:pPr defTabSz="1218926">
                <a:spcBef>
                  <a:spcPts val="1451"/>
                </a:spcBef>
                <a:buSzPct val="100000"/>
              </a:pPr>
              <a:r>
                <a:rPr lang="en-CH" sz="1000" kern="0" dirty="0">
                  <a:solidFill>
                    <a:srgbClr val="000000"/>
                  </a:solidFill>
                  <a:latin typeface="IBM Plex Sans Light"/>
                  <a:sym typeface="IBM Plex Sans Light"/>
                </a:rPr>
                <a:t>…</a:t>
              </a:r>
            </a:p>
          </p:txBody>
        </p:sp>
      </p:grpSp>
      <p:cxnSp>
        <p:nvCxnSpPr>
          <p:cNvPr id="109" name="Straight Arrow Connector 167">
            <a:extLst>
              <a:ext uri="{FF2B5EF4-FFF2-40B4-BE49-F238E27FC236}">
                <a16:creationId xmlns:a16="http://schemas.microsoft.com/office/drawing/2014/main" id="{41D532B9-FD18-4555-FB44-DBCFF52D1399}"/>
              </a:ext>
            </a:extLst>
          </p:cNvPr>
          <p:cNvCxnSpPr>
            <a:cxnSpLocks/>
          </p:cNvCxnSpPr>
          <p:nvPr/>
        </p:nvCxnSpPr>
        <p:spPr bwMode="auto">
          <a:xfrm>
            <a:off x="7151154" y="3117808"/>
            <a:ext cx="707407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207">
            <a:extLst>
              <a:ext uri="{FF2B5EF4-FFF2-40B4-BE49-F238E27FC236}">
                <a16:creationId xmlns:a16="http://schemas.microsoft.com/office/drawing/2014/main" id="{16DC9ADC-C0B6-8A0A-3126-473E408B86AE}"/>
              </a:ext>
            </a:extLst>
          </p:cNvPr>
          <p:cNvSpPr txBox="1"/>
          <p:nvPr/>
        </p:nvSpPr>
        <p:spPr>
          <a:xfrm>
            <a:off x="7147843" y="3184684"/>
            <a:ext cx="6796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4">
              <a:spcBef>
                <a:spcPts val="1467"/>
              </a:spcBef>
            </a:pPr>
            <a:r>
              <a:rPr lang="en-US" sz="1000" i="1" dirty="0">
                <a:solidFill>
                  <a:srgbClr val="0F62FE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Prompting</a:t>
            </a:r>
          </a:p>
        </p:txBody>
      </p:sp>
      <p:pic>
        <p:nvPicPr>
          <p:cNvPr id="111" name="Picture 110" descr="A close up of a logo&#10;&#10;Description automatically generated">
            <a:extLst>
              <a:ext uri="{FF2B5EF4-FFF2-40B4-BE49-F238E27FC236}">
                <a16:creationId xmlns:a16="http://schemas.microsoft.com/office/drawing/2014/main" id="{54FAB3FD-E0DB-6473-6D4C-64A1F4CF618D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4154" y="2713529"/>
            <a:ext cx="361409" cy="361409"/>
          </a:xfrm>
          <a:prstGeom prst="rect">
            <a:avLst/>
          </a:prstGeom>
        </p:spPr>
      </p:pic>
      <p:sp>
        <p:nvSpPr>
          <p:cNvPr id="112" name="Oval 145">
            <a:extLst>
              <a:ext uri="{FF2B5EF4-FFF2-40B4-BE49-F238E27FC236}">
                <a16:creationId xmlns:a16="http://schemas.microsoft.com/office/drawing/2014/main" id="{96E23887-1613-8B1E-255F-95C9E5A4A3D7}"/>
              </a:ext>
            </a:extLst>
          </p:cNvPr>
          <p:cNvSpPr/>
          <p:nvPr/>
        </p:nvSpPr>
        <p:spPr bwMode="auto">
          <a:xfrm>
            <a:off x="6633913" y="4549865"/>
            <a:ext cx="552107" cy="552107"/>
          </a:xfrm>
          <a:prstGeom prst="ellipse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8896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IBM Plex Sans Light"/>
              </a:rPr>
              <a:t>Fine</a:t>
            </a:r>
            <a:br>
              <a:rPr lang="en-US" sz="800" dirty="0">
                <a:solidFill>
                  <a:srgbClr val="FFFFFF"/>
                </a:solidFill>
                <a:latin typeface="IBM Plex Sans Light"/>
              </a:rPr>
            </a:br>
            <a:r>
              <a:rPr lang="en-US" sz="800" dirty="0">
                <a:solidFill>
                  <a:srgbClr val="FFFFFF"/>
                </a:solidFill>
                <a:latin typeface="IBM Plex Sans Light"/>
              </a:rPr>
              <a:t>Tuned</a:t>
            </a:r>
            <a:br>
              <a:rPr lang="en-US" sz="800" dirty="0">
                <a:solidFill>
                  <a:srgbClr val="FFFFFF"/>
                </a:solidFill>
                <a:latin typeface="IBM Plex Sans Light"/>
              </a:rPr>
            </a:br>
            <a:r>
              <a:rPr lang="en-US" sz="800" dirty="0">
                <a:solidFill>
                  <a:srgbClr val="FFFFFF"/>
                </a:solidFill>
                <a:latin typeface="IBM Plex Sans Light"/>
              </a:rPr>
              <a:t>Model</a:t>
            </a:r>
          </a:p>
        </p:txBody>
      </p:sp>
      <p:pic>
        <p:nvPicPr>
          <p:cNvPr id="113" name="Image 119" descr="Une image contenant cercle, Symétrie, Caractère coloré, parapluie&#10;&#10;Description générée automatiquement">
            <a:extLst>
              <a:ext uri="{FF2B5EF4-FFF2-40B4-BE49-F238E27FC236}">
                <a16:creationId xmlns:a16="http://schemas.microsoft.com/office/drawing/2014/main" id="{D081FB88-6D09-3185-8F4C-A8BBBC00AD93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2291" y="4434299"/>
            <a:ext cx="266936" cy="275688"/>
          </a:xfrm>
          <a:prstGeom prst="rect">
            <a:avLst/>
          </a:prstGeom>
        </p:spPr>
      </p:pic>
      <p:cxnSp>
        <p:nvCxnSpPr>
          <p:cNvPr id="114" name="Straight Arrow Connector 167">
            <a:extLst>
              <a:ext uri="{FF2B5EF4-FFF2-40B4-BE49-F238E27FC236}">
                <a16:creationId xmlns:a16="http://schemas.microsoft.com/office/drawing/2014/main" id="{44668107-5C71-0494-3D1F-C6E8817D170E}"/>
              </a:ext>
            </a:extLst>
          </p:cNvPr>
          <p:cNvCxnSpPr>
            <a:cxnSpLocks/>
          </p:cNvCxnSpPr>
          <p:nvPr/>
        </p:nvCxnSpPr>
        <p:spPr bwMode="auto">
          <a:xfrm>
            <a:off x="7259226" y="4827851"/>
            <a:ext cx="599335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207">
            <a:extLst>
              <a:ext uri="{FF2B5EF4-FFF2-40B4-BE49-F238E27FC236}">
                <a16:creationId xmlns:a16="http://schemas.microsoft.com/office/drawing/2014/main" id="{9D0178F4-50CB-3019-C8EF-B0BE1572F8F2}"/>
              </a:ext>
            </a:extLst>
          </p:cNvPr>
          <p:cNvSpPr txBox="1"/>
          <p:nvPr/>
        </p:nvSpPr>
        <p:spPr>
          <a:xfrm>
            <a:off x="7147843" y="4894728"/>
            <a:ext cx="6796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4">
              <a:spcBef>
                <a:spcPts val="1467"/>
              </a:spcBef>
            </a:pPr>
            <a:r>
              <a:rPr lang="en-US" sz="1000" i="1" dirty="0">
                <a:solidFill>
                  <a:srgbClr val="A56EFF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Prompting</a:t>
            </a:r>
          </a:p>
        </p:txBody>
      </p:sp>
      <p:pic>
        <p:nvPicPr>
          <p:cNvPr id="116" name="Picture 115" descr="A close up of a logo&#10;&#10;Description automatically generated">
            <a:extLst>
              <a:ext uri="{FF2B5EF4-FFF2-40B4-BE49-F238E27FC236}">
                <a16:creationId xmlns:a16="http://schemas.microsoft.com/office/drawing/2014/main" id="{458E972C-596D-6FEA-BD10-41EF508239E9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4154" y="4423573"/>
            <a:ext cx="361409" cy="361409"/>
          </a:xfrm>
          <a:prstGeom prst="rect">
            <a:avLst/>
          </a:prstGeom>
        </p:spPr>
      </p:pic>
      <p:cxnSp>
        <p:nvCxnSpPr>
          <p:cNvPr id="117" name="Straight Arrow Connector 167">
            <a:extLst>
              <a:ext uri="{FF2B5EF4-FFF2-40B4-BE49-F238E27FC236}">
                <a16:creationId xmlns:a16="http://schemas.microsoft.com/office/drawing/2014/main" id="{C084BE4D-76D7-4C13-49FB-5BB185F70387}"/>
              </a:ext>
            </a:extLst>
          </p:cNvPr>
          <p:cNvCxnSpPr>
            <a:cxnSpLocks/>
          </p:cNvCxnSpPr>
          <p:nvPr/>
        </p:nvCxnSpPr>
        <p:spPr bwMode="auto">
          <a:xfrm>
            <a:off x="6642377" y="4347100"/>
            <a:ext cx="130075" cy="203296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headEnd type="none" w="med" len="med"/>
            <a:tailEnd type="triangle" w="sm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716AAB5-1779-1C64-CC28-86B7DA55ECBC}"/>
              </a:ext>
            </a:extLst>
          </p:cNvPr>
          <p:cNvGrpSpPr/>
          <p:nvPr/>
        </p:nvGrpSpPr>
        <p:grpSpPr>
          <a:xfrm>
            <a:off x="5400519" y="4934079"/>
            <a:ext cx="987172" cy="293915"/>
            <a:chOff x="10737626" y="10042411"/>
            <a:chExt cx="1492955" cy="444502"/>
          </a:xfrm>
        </p:grpSpPr>
        <p:pic>
          <p:nvPicPr>
            <p:cNvPr id="119" name="Picture 140">
              <a:extLst>
                <a:ext uri="{FF2B5EF4-FFF2-40B4-BE49-F238E27FC236}">
                  <a16:creationId xmlns:a16="http://schemas.microsoft.com/office/drawing/2014/main" id="{BD57046A-268D-89C9-FD10-BFD5A910D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77285" y="10103397"/>
              <a:ext cx="353296" cy="353296"/>
            </a:xfrm>
            <a:prstGeom prst="rect">
              <a:avLst/>
            </a:prstGeom>
          </p:spPr>
        </p:pic>
        <p:pic>
          <p:nvPicPr>
            <p:cNvPr id="120" name="Picture 141">
              <a:extLst>
                <a:ext uri="{FF2B5EF4-FFF2-40B4-BE49-F238E27FC236}">
                  <a16:creationId xmlns:a16="http://schemas.microsoft.com/office/drawing/2014/main" id="{C4F4771C-9933-9DC0-5FD5-8124F92F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7626" y="10042411"/>
              <a:ext cx="462282" cy="444502"/>
            </a:xfrm>
            <a:prstGeom prst="rect">
              <a:avLst/>
            </a:prstGeom>
          </p:spPr>
        </p:pic>
        <p:pic>
          <p:nvPicPr>
            <p:cNvPr id="121" name="Picture 143">
              <a:extLst>
                <a:ext uri="{FF2B5EF4-FFF2-40B4-BE49-F238E27FC236}">
                  <a16:creationId xmlns:a16="http://schemas.microsoft.com/office/drawing/2014/main" id="{3FA469BA-91CB-E4DB-0EDB-68A4AE0F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1337686" y="10064675"/>
              <a:ext cx="398526" cy="398526"/>
            </a:xfrm>
            <a:prstGeom prst="rect">
              <a:avLst/>
            </a:prstGeom>
          </p:spPr>
        </p:pic>
      </p:grpSp>
      <p:sp>
        <p:nvSpPr>
          <p:cNvPr id="122" name="TextBox 148">
            <a:extLst>
              <a:ext uri="{FF2B5EF4-FFF2-40B4-BE49-F238E27FC236}">
                <a16:creationId xmlns:a16="http://schemas.microsoft.com/office/drawing/2014/main" id="{E1D8AB57-193E-8CA8-466A-BF9DCC9D8B56}"/>
              </a:ext>
            </a:extLst>
          </p:cNvPr>
          <p:cNvSpPr txBox="1"/>
          <p:nvPr/>
        </p:nvSpPr>
        <p:spPr>
          <a:xfrm>
            <a:off x="5350230" y="4594052"/>
            <a:ext cx="1430143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07976" indent="-107976" defTabSz="914194">
              <a:spcBef>
                <a:spcPts val="1467"/>
              </a:spcBef>
            </a:pPr>
            <a:r>
              <a:rPr lang="en-US" sz="933" dirty="0">
                <a:solidFill>
                  <a:srgbClr val="000000"/>
                </a:solidFill>
                <a:latin typeface="IBM Plex Sans Medm" panose="020B0503050203000203" pitchFamily="34" charset="0"/>
                <a:ea typeface="IBM Plex Sans" charset="0"/>
                <a:cs typeface="IBM Plex Sans" charset="0"/>
              </a:rPr>
              <a:t>+	Enterprise </a:t>
            </a:r>
            <a:br>
              <a:rPr lang="en-US" sz="933" dirty="0">
                <a:solidFill>
                  <a:srgbClr val="000000"/>
                </a:solidFill>
                <a:latin typeface="IBM Plex Sans Medm" panose="020B0503050203000203" pitchFamily="34" charset="0"/>
                <a:ea typeface="IBM Plex Sans" charset="0"/>
                <a:cs typeface="IBM Plex Sans" charset="0"/>
              </a:rPr>
            </a:br>
            <a:r>
              <a:rPr lang="en-US" sz="933" dirty="0">
                <a:solidFill>
                  <a:srgbClr val="000000"/>
                </a:solidFill>
                <a:latin typeface="IBM Plex Sans Medm" panose="020B0503050203000203" pitchFamily="34" charset="0"/>
                <a:ea typeface="IBM Plex Sans" charset="0"/>
                <a:cs typeface="IBM Plex Sans" charset="0"/>
              </a:rPr>
              <a:t>proprietary data</a:t>
            </a:r>
          </a:p>
        </p:txBody>
      </p:sp>
      <p:sp>
        <p:nvSpPr>
          <p:cNvPr id="123" name="TextBox 137">
            <a:extLst>
              <a:ext uri="{FF2B5EF4-FFF2-40B4-BE49-F238E27FC236}">
                <a16:creationId xmlns:a16="http://schemas.microsoft.com/office/drawing/2014/main" id="{DB0A1FB0-AF70-0735-A027-6C3C5888CD60}"/>
              </a:ext>
            </a:extLst>
          </p:cNvPr>
          <p:cNvSpPr txBox="1"/>
          <p:nvPr/>
        </p:nvSpPr>
        <p:spPr>
          <a:xfrm>
            <a:off x="4137722" y="5522581"/>
            <a:ext cx="246028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43967" indent="-143967" defTabSz="914194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Massive multi-tasking model</a:t>
            </a:r>
          </a:p>
          <a:p>
            <a:pPr marL="143967" indent="-143967" defTabSz="914194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Adaptable with little or no training</a:t>
            </a:r>
          </a:p>
          <a:p>
            <a:pPr marL="143967" indent="-143967" defTabSz="914194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 charset="0"/>
                <a:cs typeface="IBM Plex Sans" charset="0"/>
              </a:rPr>
              <a:t>Pre-trained unsupervised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617CF-9E16-C394-EA5E-83B6EAAF67F7}"/>
              </a:ext>
            </a:extLst>
          </p:cNvPr>
          <p:cNvSpPr txBox="1"/>
          <p:nvPr/>
        </p:nvSpPr>
        <p:spPr>
          <a:xfrm>
            <a:off x="212324" y="6412105"/>
            <a:ext cx="220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IBM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WatsonX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8749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">
            <a:extLst>
              <a:ext uri="{FF2B5EF4-FFF2-40B4-BE49-F238E27FC236}">
                <a16:creationId xmlns:a16="http://schemas.microsoft.com/office/drawing/2014/main" id="{2DCD77B8-0A2F-C01F-28E5-FF4CFF88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288445"/>
            <a:ext cx="5548441" cy="943783"/>
          </a:xfrm>
        </p:spPr>
        <p:txBody>
          <a:bodyPr>
            <a:normAutofit fontScale="90000"/>
          </a:bodyPr>
          <a:lstStyle/>
          <a:p>
            <a:r>
              <a:rPr lang="en-US" dirty="0"/>
              <a:t>The story of AI is a story of data representations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7C204874-3C0A-9FDD-297F-F378CF2D3354}"/>
              </a:ext>
            </a:extLst>
          </p:cNvPr>
          <p:cNvSpPr txBox="1">
            <a:spLocks/>
          </p:cNvSpPr>
          <p:nvPr/>
        </p:nvSpPr>
        <p:spPr>
          <a:xfrm>
            <a:off x="577977" y="5014458"/>
            <a:ext cx="2475384" cy="1163860"/>
          </a:xfrm>
          <a:prstGeom prst="rect">
            <a:avLst/>
          </a:prstGeom>
        </p:spPr>
        <p:txBody>
          <a:bodyPr vert="horz" lIns="121904" tIns="121904" rIns="121904" bIns="121904" rtlCol="0">
            <a:noAutofit/>
          </a:bodyPr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3276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2pPr>
            <a:lvl3pPr marL="6588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3pPr>
            <a:lvl4pPr marL="986400" marR="0" indent="-32760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4pPr>
            <a:lvl5pPr marL="685800" marR="0" indent="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1800" b="1" dirty="0">
                <a:latin typeface="+mn-lt"/>
              </a:rPr>
              <a:t>Expert systems</a:t>
            </a:r>
          </a:p>
          <a:p>
            <a:pPr marL="228554" indent="-228554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kern="0" dirty="0">
                <a:latin typeface="+mn-lt"/>
              </a:rPr>
              <a:t>Rule engines</a:t>
            </a:r>
          </a:p>
          <a:p>
            <a:endParaRPr lang="en-US" sz="1800" kern="0" dirty="0">
              <a:latin typeface="+mn-lt"/>
            </a:endParaRPr>
          </a:p>
          <a:p>
            <a:endParaRPr lang="en-US" sz="1800" kern="0" dirty="0">
              <a:latin typeface="+mn-lt"/>
            </a:endParaRP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3437D345-605D-CD72-55AD-B91D69BAFD7A}"/>
              </a:ext>
            </a:extLst>
          </p:cNvPr>
          <p:cNvSpPr txBox="1">
            <a:spLocks/>
          </p:cNvSpPr>
          <p:nvPr/>
        </p:nvSpPr>
        <p:spPr>
          <a:xfrm>
            <a:off x="3481928" y="5014457"/>
            <a:ext cx="2450273" cy="1555098"/>
          </a:xfrm>
          <a:prstGeom prst="rect">
            <a:avLst/>
          </a:prstGeom>
        </p:spPr>
        <p:txBody>
          <a:bodyPr lIns="121904" tIns="121904" rIns="121904" bIns="121904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1218926">
              <a:spcBef>
                <a:spcPts val="0"/>
              </a:spcBef>
            </a:pPr>
            <a:r>
              <a:rPr lang="en-US" sz="1800" b="1" kern="0" dirty="0">
                <a:solidFill>
                  <a:srgbClr val="000000"/>
                </a:solidFill>
                <a:latin typeface="+mn-lt"/>
              </a:rPr>
              <a:t>Machine learning</a:t>
            </a:r>
          </a:p>
          <a:p>
            <a:pPr marL="228554" indent="-228554" defTabSz="12189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+mn-lt"/>
              </a:rPr>
              <a:t>ML algorithms</a:t>
            </a:r>
          </a:p>
          <a:p>
            <a:pPr marL="228554" indent="-228554" defTabSz="12189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+mn-lt"/>
              </a:rPr>
              <a:t>Task-specific </a:t>
            </a:r>
            <a:br>
              <a:rPr lang="en-US" kern="0" dirty="0">
                <a:solidFill>
                  <a:srgbClr val="000000"/>
                </a:solidFill>
                <a:latin typeface="+mn-lt"/>
              </a:rPr>
            </a:br>
            <a:r>
              <a:rPr lang="en-US" kern="0" dirty="0">
                <a:solidFill>
                  <a:srgbClr val="000000"/>
                </a:solidFill>
                <a:latin typeface="+mn-lt"/>
              </a:rPr>
              <a:t>decision boundaries</a:t>
            </a:r>
          </a:p>
          <a:p>
            <a:pPr marL="228554" indent="-228554" defTabSz="12189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+mn-lt"/>
              </a:rPr>
              <a:t>Dimension reduction</a:t>
            </a:r>
          </a:p>
          <a:p>
            <a:pPr marL="228554" indent="-228554" defTabSz="12189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+mn-lt"/>
              </a:rPr>
              <a:t>Feature engineering</a:t>
            </a:r>
          </a:p>
          <a:p>
            <a:pPr defTabSz="1218926">
              <a:spcBef>
                <a:spcPts val="0"/>
              </a:spcBef>
            </a:pPr>
            <a:endParaRPr lang="en-US" sz="1867" b="1" kern="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defTabSz="1218926">
              <a:spcBef>
                <a:spcPts val="0"/>
              </a:spcBef>
            </a:pPr>
            <a:endParaRPr lang="en-US" sz="1867" kern="0" dirty="0">
              <a:solidFill>
                <a:srgbClr val="000000"/>
              </a:solidFill>
            </a:endParaRPr>
          </a:p>
          <a:p>
            <a:pPr defTabSz="1218926">
              <a:spcBef>
                <a:spcPts val="0"/>
              </a:spcBef>
            </a:pPr>
            <a:endParaRPr lang="en-US" sz="1867" kern="0" dirty="0">
              <a:solidFill>
                <a:srgbClr val="000000"/>
              </a:solidFill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867AFD0-9F36-3328-7E6B-1F93319213C6}"/>
              </a:ext>
            </a:extLst>
          </p:cNvPr>
          <p:cNvSpPr txBox="1">
            <a:spLocks/>
          </p:cNvSpPr>
          <p:nvPr/>
        </p:nvSpPr>
        <p:spPr>
          <a:xfrm>
            <a:off x="6503325" y="5014457"/>
            <a:ext cx="2383334" cy="1546993"/>
          </a:xfrm>
          <a:prstGeom prst="rect">
            <a:avLst/>
          </a:prstGeom>
        </p:spPr>
        <p:txBody>
          <a:bodyPr lIns="121904" tIns="121904" rIns="121904" bIns="121904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1218926"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latin typeface="+mn-lt"/>
              </a:rPr>
              <a:t>Deep learning</a:t>
            </a:r>
          </a:p>
          <a:p>
            <a:pPr marL="228554" indent="-228554" defTabSz="12189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+mn-lt"/>
              </a:rPr>
              <a:t>Network architectures</a:t>
            </a:r>
          </a:p>
          <a:p>
            <a:pPr marL="228554" indent="-228554" defTabSz="12189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+mn-lt"/>
              </a:rPr>
              <a:t>Task-specific decision boundaries + feature representations</a:t>
            </a:r>
          </a:p>
          <a:p>
            <a:pPr defTabSz="1218926">
              <a:spcBef>
                <a:spcPts val="0"/>
              </a:spcBef>
            </a:pPr>
            <a:endParaRPr lang="en-US" sz="1867" b="1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defTabSz="1218926">
              <a:spcBef>
                <a:spcPts val="0"/>
              </a:spcBef>
            </a:pPr>
            <a:endParaRPr lang="en-US" sz="1867" kern="0" dirty="0">
              <a:solidFill>
                <a:srgbClr val="000000"/>
              </a:solidFill>
            </a:endParaRPr>
          </a:p>
          <a:p>
            <a:pPr defTabSz="1218926">
              <a:spcBef>
                <a:spcPts val="0"/>
              </a:spcBef>
            </a:pPr>
            <a:endParaRPr lang="en-US" sz="1867" kern="0" dirty="0">
              <a:solidFill>
                <a:srgbClr val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B5349-21AA-F6AE-FE55-BFB524E1FBE2}"/>
              </a:ext>
            </a:extLst>
          </p:cNvPr>
          <p:cNvSpPr/>
          <p:nvPr/>
        </p:nvSpPr>
        <p:spPr bwMode="auto">
          <a:xfrm>
            <a:off x="6346681" y="3251042"/>
            <a:ext cx="2448010" cy="1485986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7994" tIns="47994" rIns="47994" bIns="47994" numCol="1" rtlCol="0" anchor="t" anchorCtr="0" compatLnSpc="1">
            <a:prstTxWarp prst="textNoShape">
              <a:avLst/>
            </a:prstTxWarp>
          </a:bodyPr>
          <a:lstStyle/>
          <a:p>
            <a:pPr defTabSz="914438">
              <a:defRPr/>
            </a:pPr>
            <a:endParaRPr lang="en-US" sz="14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1E345F1-3E0E-D665-FE9C-02D4DD0B53B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88786" y="3262382"/>
            <a:ext cx="1878251" cy="141494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9928D1A-05FB-8C0D-4CD7-F66A54C60934}"/>
              </a:ext>
            </a:extLst>
          </p:cNvPr>
          <p:cNvSpPr/>
          <p:nvPr/>
        </p:nvSpPr>
        <p:spPr bwMode="auto">
          <a:xfrm>
            <a:off x="3388431" y="3244368"/>
            <a:ext cx="2448010" cy="1485986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7994" tIns="47994" rIns="47994" bIns="47994" numCol="1" rtlCol="0" anchor="t" anchorCtr="0" compatLnSpc="1">
            <a:prstTxWarp prst="textNoShape">
              <a:avLst/>
            </a:prstTxWarp>
          </a:bodyPr>
          <a:lstStyle/>
          <a:p>
            <a:pPr defTabSz="914438">
              <a:defRPr/>
            </a:pPr>
            <a:endParaRPr lang="en-US" sz="14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83EA02-CE7B-28AE-03F3-1D1956457C3A}"/>
              </a:ext>
            </a:extLst>
          </p:cNvPr>
          <p:cNvSpPr/>
          <p:nvPr/>
        </p:nvSpPr>
        <p:spPr bwMode="auto">
          <a:xfrm>
            <a:off x="439902" y="3220224"/>
            <a:ext cx="2448010" cy="1485986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7994" tIns="47994" rIns="47994" bIns="47994" numCol="1" rtlCol="0" anchor="t" anchorCtr="0" compatLnSpc="1">
            <a:prstTxWarp prst="textNoShape">
              <a:avLst/>
            </a:prstTxWarp>
          </a:bodyPr>
          <a:lstStyle/>
          <a:p>
            <a:pPr defTabSz="914438">
              <a:defRPr/>
            </a:pPr>
            <a:endParaRPr lang="en-US" sz="14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CE76763-D7E8-811F-E721-40499BEC3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487" y="3229890"/>
            <a:ext cx="1751323" cy="149130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D699F65-6418-C18C-E325-F5CB5C835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90" y="3112399"/>
            <a:ext cx="1966967" cy="1624099"/>
          </a:xfrm>
          <a:prstGeom prst="rect">
            <a:avLst/>
          </a:prstGeom>
        </p:spPr>
      </p:pic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2194CE9-29E4-031E-FA97-5AB2672B1607}"/>
              </a:ext>
            </a:extLst>
          </p:cNvPr>
          <p:cNvSpPr txBox="1">
            <a:spLocks/>
          </p:cNvSpPr>
          <p:nvPr/>
        </p:nvSpPr>
        <p:spPr>
          <a:xfrm>
            <a:off x="457502" y="5014457"/>
            <a:ext cx="2450273" cy="578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1218926">
              <a:spcBef>
                <a:spcPts val="0"/>
              </a:spcBef>
              <a:defRPr/>
            </a:pPr>
            <a:endParaRPr lang="en-US" sz="1333" kern="0">
              <a:solidFill>
                <a:srgbClr val="A8A8A8"/>
              </a:solidFill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D4AAC569-0960-894B-37A3-75723AE8DE9F}"/>
              </a:ext>
            </a:extLst>
          </p:cNvPr>
          <p:cNvSpPr txBox="1">
            <a:spLocks/>
          </p:cNvSpPr>
          <p:nvPr/>
        </p:nvSpPr>
        <p:spPr>
          <a:xfrm>
            <a:off x="3401526" y="5014457"/>
            <a:ext cx="2450273" cy="578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1218926">
              <a:spcBef>
                <a:spcPts val="0"/>
              </a:spcBef>
              <a:defRPr/>
            </a:pPr>
            <a:endParaRPr lang="en-US" sz="1333" kern="0">
              <a:solidFill>
                <a:srgbClr val="A8A8A8"/>
              </a:solidFill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1C67552B-A8F4-67D5-DE99-DBADC8171208}"/>
              </a:ext>
            </a:extLst>
          </p:cNvPr>
          <p:cNvSpPr txBox="1">
            <a:spLocks/>
          </p:cNvSpPr>
          <p:nvPr/>
        </p:nvSpPr>
        <p:spPr>
          <a:xfrm>
            <a:off x="6357739" y="5116044"/>
            <a:ext cx="2450273" cy="578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IBM Plex Sans" pitchFamily="2" charset="2"/>
              <a:buNone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2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2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1218926">
              <a:spcBef>
                <a:spcPts val="0"/>
              </a:spcBef>
              <a:defRPr/>
            </a:pPr>
            <a:endParaRPr lang="en-US" sz="1333" kern="0">
              <a:solidFill>
                <a:srgbClr val="A8A8A8"/>
              </a:solidFill>
            </a:endParaRPr>
          </a:p>
          <a:p>
            <a:pPr defTabSz="1218926">
              <a:spcBef>
                <a:spcPts val="0"/>
              </a:spcBef>
              <a:defRPr/>
            </a:pPr>
            <a:endParaRPr lang="en-US" sz="1333" kern="0">
              <a:solidFill>
                <a:srgbClr val="A8A8A8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4B33D0-B9BA-F488-C04D-2E2BE5FDBD5B}"/>
              </a:ext>
            </a:extLst>
          </p:cNvPr>
          <p:cNvCxnSpPr>
            <a:cxnSpLocks/>
          </p:cNvCxnSpPr>
          <p:nvPr/>
        </p:nvCxnSpPr>
        <p:spPr bwMode="auto">
          <a:xfrm>
            <a:off x="612320" y="4875743"/>
            <a:ext cx="1094970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604BB3-634D-1A97-C003-8271CDCBABB3}"/>
              </a:ext>
            </a:extLst>
          </p:cNvPr>
          <p:cNvCxnSpPr>
            <a:cxnSpLocks/>
          </p:cNvCxnSpPr>
          <p:nvPr/>
        </p:nvCxnSpPr>
        <p:spPr bwMode="auto">
          <a:xfrm>
            <a:off x="2784459" y="3142636"/>
            <a:ext cx="6171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91AF77-A499-BC91-BC2F-783A65CA60F4}"/>
              </a:ext>
            </a:extLst>
          </p:cNvPr>
          <p:cNvCxnSpPr>
            <a:cxnSpLocks/>
          </p:cNvCxnSpPr>
          <p:nvPr/>
        </p:nvCxnSpPr>
        <p:spPr bwMode="auto">
          <a:xfrm>
            <a:off x="5748753" y="3190035"/>
            <a:ext cx="6171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70668E-A937-8C09-3AA1-705DE4D0F939}"/>
              </a:ext>
            </a:extLst>
          </p:cNvPr>
          <p:cNvCxnSpPr>
            <a:cxnSpLocks/>
          </p:cNvCxnSpPr>
          <p:nvPr/>
        </p:nvCxnSpPr>
        <p:spPr bwMode="auto">
          <a:xfrm>
            <a:off x="8727751" y="3194290"/>
            <a:ext cx="61719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080C2C9-19F6-BF95-504D-A31277D201CA}"/>
              </a:ext>
            </a:extLst>
          </p:cNvPr>
          <p:cNvSpPr txBox="1"/>
          <p:nvPr/>
        </p:nvSpPr>
        <p:spPr>
          <a:xfrm>
            <a:off x="903143" y="1727596"/>
            <a:ext cx="2072370" cy="9437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38">
              <a:defRPr/>
            </a:pPr>
            <a:r>
              <a:rPr lang="en-US" sz="1600" b="1">
                <a:solidFill>
                  <a:srgbClr val="000000"/>
                </a:solidFill>
                <a:latin typeface="IBM Plex Sans SmBld" panose="020B0503050203000203" pitchFamily="34" charset="0"/>
                <a:ea typeface="IBM Plex Sans" charset="0"/>
                <a:cs typeface="IBM Plex Sans" charset="0"/>
              </a:rPr>
              <a:t>1980s</a:t>
            </a:r>
            <a:endParaRPr lang="en-US" sz="16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algn="r" defTabSz="914438">
              <a:defRPr/>
            </a:pPr>
            <a:endParaRPr lang="en-US" sz="1333">
              <a:solidFill>
                <a:srgbClr val="000000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  <a:p>
            <a:pPr algn="r" defTabSz="914438">
              <a:defRPr/>
            </a:pPr>
            <a:endParaRPr lang="en-US" sz="16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algn="r" defTabSz="914438">
              <a:defRPr/>
            </a:pPr>
            <a:endParaRPr lang="en-US" sz="160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FF6A5C-677A-CF1D-6184-7BF87B02A80A}"/>
              </a:ext>
            </a:extLst>
          </p:cNvPr>
          <p:cNvCxnSpPr/>
          <p:nvPr/>
        </p:nvCxnSpPr>
        <p:spPr bwMode="auto">
          <a:xfrm flipV="1">
            <a:off x="3096892" y="1740739"/>
            <a:ext cx="0" cy="1401897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BB1A350-F0F9-3FD5-82C0-ACECFF42AE79}"/>
              </a:ext>
            </a:extLst>
          </p:cNvPr>
          <p:cNvSpPr txBox="1"/>
          <p:nvPr/>
        </p:nvSpPr>
        <p:spPr>
          <a:xfrm>
            <a:off x="3859880" y="1763479"/>
            <a:ext cx="20723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38">
              <a:defRPr/>
            </a:pPr>
            <a:r>
              <a:rPr lang="en-US" sz="1600" b="1" dirty="0">
                <a:solidFill>
                  <a:srgbClr val="000000"/>
                </a:solidFill>
                <a:latin typeface="IBM Plex Sans SmBld" panose="020B0503050203000203" pitchFamily="34" charset="0"/>
                <a:ea typeface="IBM Plex Sans" charset="0"/>
                <a:cs typeface="IBM Plex Sans" charset="0"/>
              </a:rPr>
              <a:t>1980s to ~2010s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008F29-44A4-96B4-6418-A928CB657215}"/>
              </a:ext>
            </a:extLst>
          </p:cNvPr>
          <p:cNvCxnSpPr/>
          <p:nvPr/>
        </p:nvCxnSpPr>
        <p:spPr bwMode="auto">
          <a:xfrm flipV="1">
            <a:off x="6042304" y="1791581"/>
            <a:ext cx="0" cy="1401897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50D49B-656D-F9C4-A4D1-5BE138375E5C}"/>
              </a:ext>
            </a:extLst>
          </p:cNvPr>
          <p:cNvCxnSpPr/>
          <p:nvPr/>
        </p:nvCxnSpPr>
        <p:spPr bwMode="auto">
          <a:xfrm flipV="1">
            <a:off x="9025318" y="1756647"/>
            <a:ext cx="0" cy="1401897"/>
          </a:xfrm>
          <a:prstGeom prst="line">
            <a:avLst/>
          </a:prstGeom>
          <a:ln w="952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CE91340-FB68-B0D3-3894-621C7C7DE81F}"/>
              </a:ext>
            </a:extLst>
          </p:cNvPr>
          <p:cNvSpPr txBox="1"/>
          <p:nvPr/>
        </p:nvSpPr>
        <p:spPr>
          <a:xfrm>
            <a:off x="3215976" y="1756648"/>
            <a:ext cx="91383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38">
              <a:defRPr/>
            </a:pPr>
            <a: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  <a:t>Big data</a:t>
            </a:r>
          </a:p>
          <a:p>
            <a:pPr defTabSz="914438">
              <a:defRPr/>
            </a:pPr>
            <a:endParaRPr lang="en-US" sz="1400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defTabSz="914438">
              <a:defRPr/>
            </a:pPr>
            <a:endParaRPr lang="en-US" sz="1400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5CAEA7-6690-AEF3-BFE4-57FF95A07614}"/>
              </a:ext>
            </a:extLst>
          </p:cNvPr>
          <p:cNvSpPr txBox="1"/>
          <p:nvPr/>
        </p:nvSpPr>
        <p:spPr>
          <a:xfrm>
            <a:off x="6155301" y="1765099"/>
            <a:ext cx="207237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38">
              <a:defRPr/>
            </a:pPr>
            <a: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  <a:t>Massive labeled data </a:t>
            </a:r>
            <a:b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</a:br>
            <a: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  <a:t>+</a:t>
            </a:r>
            <a:b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</a:br>
            <a: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  <a:t>Compute</a:t>
            </a:r>
          </a:p>
        </p:txBody>
      </p:sp>
      <p:sp>
        <p:nvSpPr>
          <p:cNvPr id="50" name="Text Placeholder 8">
            <a:extLst>
              <a:ext uri="{FF2B5EF4-FFF2-40B4-BE49-F238E27FC236}">
                <a16:creationId xmlns:a16="http://schemas.microsoft.com/office/drawing/2014/main" id="{427711C4-E20B-0623-4E3D-CCB340B7E7B2}"/>
              </a:ext>
            </a:extLst>
          </p:cNvPr>
          <p:cNvSpPr txBox="1">
            <a:spLocks/>
          </p:cNvSpPr>
          <p:nvPr/>
        </p:nvSpPr>
        <p:spPr>
          <a:xfrm>
            <a:off x="9286821" y="5014458"/>
            <a:ext cx="2611530" cy="1034677"/>
          </a:xfrm>
          <a:prstGeom prst="rect">
            <a:avLst/>
          </a:prstGeom>
        </p:spPr>
        <p:txBody>
          <a:bodyPr lIns="121904" tIns="121904" rIns="121904" bIns="121904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90000"/>
              <a:buFont typeface="IBM Plex Sans Light" pitchFamily="2" charset="2"/>
              <a:buNone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SzPct val="100000"/>
              <a:buFont typeface="IBM Plex Sans Light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rgbClr val="001141"/>
              </a:buClr>
              <a:buFont typeface="IBM Plex Sans Light" charset="-120"/>
              <a:buChar char="»"/>
              <a:tabLst/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 Light" charset="0"/>
              </a:defRPr>
            </a:lvl9pPr>
          </a:lstStyle>
          <a:p>
            <a:pPr defTabSz="1218926">
              <a:spcBef>
                <a:spcPts val="0"/>
              </a:spcBef>
            </a:pPr>
            <a:r>
              <a:rPr lang="en-US" sz="1800" b="1" dirty="0">
                <a:solidFill>
                  <a:srgbClr val="002D9C"/>
                </a:solidFill>
                <a:latin typeface="+mn-lt"/>
              </a:rPr>
              <a:t>Foundation models</a:t>
            </a:r>
          </a:p>
          <a:p>
            <a:pPr marL="228554" indent="-228554" defTabSz="12189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2D9C"/>
                </a:solidFill>
                <a:latin typeface="+mn-lt"/>
              </a:rPr>
              <a:t>Base model</a:t>
            </a:r>
          </a:p>
          <a:p>
            <a:pPr marL="228554" indent="-228554" defTabSz="1218926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2D9C"/>
                </a:solidFill>
                <a:latin typeface="+mn-lt"/>
              </a:rPr>
              <a:t>Adaptable decision boundaries and feature representations</a:t>
            </a:r>
          </a:p>
          <a:p>
            <a:pPr defTabSz="1218926">
              <a:spcBef>
                <a:spcPts val="0"/>
              </a:spcBef>
            </a:pPr>
            <a:endParaRPr lang="en-US" sz="1867" b="1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defTabSz="1218926">
              <a:spcBef>
                <a:spcPts val="0"/>
              </a:spcBef>
            </a:pPr>
            <a:endParaRPr lang="en-US" sz="1867" kern="0" dirty="0">
              <a:solidFill>
                <a:srgbClr val="FFA0C2"/>
              </a:solidFill>
            </a:endParaRPr>
          </a:p>
          <a:p>
            <a:pPr defTabSz="1218926">
              <a:spcBef>
                <a:spcPts val="0"/>
              </a:spcBef>
            </a:pPr>
            <a:endParaRPr lang="en-US" sz="1867" kern="0" dirty="0">
              <a:solidFill>
                <a:srgbClr val="FFA0C2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3B6D50B-FBE3-B2A1-7D03-60174FBA9C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31" t="4773" r="5866" b="4433"/>
          <a:stretch/>
        </p:blipFill>
        <p:spPr>
          <a:xfrm>
            <a:off x="9428523" y="3185127"/>
            <a:ext cx="2072370" cy="156945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74EE779-4633-84FA-2145-5C3793D15C84}"/>
              </a:ext>
            </a:extLst>
          </p:cNvPr>
          <p:cNvSpPr txBox="1"/>
          <p:nvPr/>
        </p:nvSpPr>
        <p:spPr>
          <a:xfrm>
            <a:off x="9138313" y="1757336"/>
            <a:ext cx="2072370" cy="1292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438">
              <a:defRPr/>
            </a:pPr>
            <a:r>
              <a:rPr lang="en-US" sz="1400" b="1" dirty="0">
                <a:solidFill>
                  <a:srgbClr val="002D9C"/>
                </a:solidFill>
                <a:ea typeface="IBM Plex Sans" charset="0"/>
                <a:cs typeface="IBM Plex Sans" charset="0"/>
              </a:rPr>
              <a:t>Self-supervision at scale</a:t>
            </a:r>
          </a:p>
          <a:p>
            <a:pPr defTabSz="914438">
              <a:defRPr/>
            </a:pPr>
            <a: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  <a:t>+</a:t>
            </a:r>
          </a:p>
          <a:p>
            <a:pPr defTabSz="914438">
              <a:defRPr/>
            </a:pPr>
            <a: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  <a:t>Massive unlabeled data </a:t>
            </a:r>
            <a:b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</a:br>
            <a: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  <a:t>+</a:t>
            </a:r>
            <a:b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</a:br>
            <a:r>
              <a:rPr lang="en-US" sz="1400" dirty="0">
                <a:solidFill>
                  <a:srgbClr val="000000"/>
                </a:solidFill>
                <a:ea typeface="IBM Plex Sans" charset="0"/>
                <a:cs typeface="IBM Plex Sans" charset="0"/>
              </a:rPr>
              <a:t>Compute</a:t>
            </a:r>
          </a:p>
          <a:p>
            <a:pPr defTabSz="914438">
              <a:defRPr/>
            </a:pPr>
            <a:endParaRPr lang="en-US" sz="1400" dirty="0">
              <a:solidFill>
                <a:srgbClr val="FFFFFF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6A2622-4AD2-9323-7E35-67845391F320}"/>
              </a:ext>
            </a:extLst>
          </p:cNvPr>
          <p:cNvSpPr txBox="1"/>
          <p:nvPr/>
        </p:nvSpPr>
        <p:spPr>
          <a:xfrm>
            <a:off x="7640402" y="1739391"/>
            <a:ext cx="132729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38">
              <a:defRPr/>
            </a:pPr>
            <a:r>
              <a:rPr lang="en-US" sz="1600" b="1" dirty="0">
                <a:solidFill>
                  <a:srgbClr val="002D9C"/>
                </a:solidFill>
                <a:latin typeface="IBM Plex Sans SmBld" panose="020B0503050203000203" pitchFamily="34" charset="0"/>
                <a:ea typeface="IBM Plex Sans" charset="0"/>
                <a:cs typeface="IBM Plex Sans" charset="0"/>
              </a:rPr>
              <a:t>2017+</a:t>
            </a:r>
          </a:p>
          <a:p>
            <a:pPr defTabSz="914438">
              <a:defRPr/>
            </a:pPr>
            <a:endParaRPr lang="en-US" sz="1600" dirty="0">
              <a:solidFill>
                <a:srgbClr val="FFFFFF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A78E82-8846-10EE-B7B3-9B02A6C8C124}"/>
              </a:ext>
            </a:extLst>
          </p:cNvPr>
          <p:cNvSpPr txBox="1"/>
          <p:nvPr/>
        </p:nvSpPr>
        <p:spPr>
          <a:xfrm>
            <a:off x="212324" y="6412105"/>
            <a:ext cx="220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IBM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WatsonX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30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89A5A5C-5B86-CFE9-CE40-269C8ADB2CC7}"/>
              </a:ext>
            </a:extLst>
          </p:cNvPr>
          <p:cNvSpPr/>
          <p:nvPr/>
        </p:nvSpPr>
        <p:spPr bwMode="auto">
          <a:xfrm>
            <a:off x="0" y="1938325"/>
            <a:ext cx="12192000" cy="4919229"/>
          </a:xfrm>
          <a:prstGeom prst="rect">
            <a:avLst/>
          </a:prstGeom>
          <a:solidFill>
            <a:srgbClr val="E5F7FF"/>
          </a:solidFill>
          <a:ln w="19050">
            <a:solidFill>
              <a:srgbClr val="E5F7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637CD-1339-9B56-3A26-BC1B23088D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6195" y="2120864"/>
            <a:ext cx="4752040" cy="428569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200" b="1" dirty="0"/>
              <a:t>Generative AI</a:t>
            </a:r>
            <a:br>
              <a:rPr lang="en-US" b="1" dirty="0"/>
            </a:br>
            <a:endParaRPr lang="en-US" b="1" dirty="0"/>
          </a:p>
          <a:p>
            <a:pPr marL="285693" indent="-285693">
              <a:lnSpc>
                <a:spcPct val="150000"/>
              </a:lnSpc>
            </a:pPr>
            <a:r>
              <a:rPr lang="en-US" b="1" dirty="0">
                <a:solidFill>
                  <a:srgbClr val="0D62FE"/>
                </a:solidFill>
              </a:rPr>
              <a:t>Foundation models </a:t>
            </a:r>
            <a:r>
              <a:rPr lang="en-US" dirty="0"/>
              <a:t>trained </a:t>
            </a:r>
            <a:br>
              <a:rPr lang="en-US" dirty="0"/>
            </a:br>
            <a:r>
              <a:rPr lang="en-US" dirty="0"/>
              <a:t>with unlabeled data</a:t>
            </a:r>
          </a:p>
          <a:p>
            <a:pPr marL="285693" indent="-285693">
              <a:lnSpc>
                <a:spcPct val="150000"/>
              </a:lnSpc>
            </a:pPr>
            <a:r>
              <a:rPr lang="en-US" dirty="0"/>
              <a:t>Unsupervised</a:t>
            </a:r>
          </a:p>
          <a:p>
            <a:pPr marL="285693" indent="-285693">
              <a:lnSpc>
                <a:spcPct val="150000"/>
              </a:lnSpc>
            </a:pPr>
            <a:r>
              <a:rPr lang="en-US" dirty="0"/>
              <a:t>Trained on very big data sets</a:t>
            </a:r>
          </a:p>
          <a:p>
            <a:pPr marL="285693" indent="-285693">
              <a:lnSpc>
                <a:spcPct val="150000"/>
              </a:lnSpc>
            </a:pPr>
            <a:r>
              <a:rPr lang="en-US" dirty="0"/>
              <a:t>No specific task </a:t>
            </a:r>
          </a:p>
          <a:p>
            <a:pPr marL="285693" indent="-285693">
              <a:lnSpc>
                <a:spcPct val="150000"/>
              </a:lnSpc>
            </a:pPr>
            <a:r>
              <a:rPr lang="en-US" dirty="0"/>
              <a:t>Transferable </a:t>
            </a:r>
          </a:p>
          <a:p>
            <a:pPr marL="285693" indent="-285693">
              <a:lnSpc>
                <a:spcPct val="150000"/>
              </a:lnSpc>
            </a:pPr>
            <a:r>
              <a:rPr lang="en-US" b="1" dirty="0">
                <a:solidFill>
                  <a:srgbClr val="0D62FE"/>
                </a:solidFill>
              </a:rPr>
              <a:t>Works well for general tasks and can </a:t>
            </a:r>
            <a:br>
              <a:rPr lang="en-US" b="1" dirty="0">
                <a:solidFill>
                  <a:srgbClr val="0D62FE"/>
                </a:solidFill>
              </a:rPr>
            </a:br>
            <a:r>
              <a:rPr lang="en-US" b="1" dirty="0">
                <a:solidFill>
                  <a:srgbClr val="0D62FE"/>
                </a:solidFill>
              </a:rPr>
              <a:t>improve for specific tasks with less training</a:t>
            </a:r>
          </a:p>
          <a:p>
            <a:pPr marL="285693" indent="-285693">
              <a:lnSpc>
                <a:spcPct val="150000"/>
              </a:lnSpc>
            </a:pPr>
            <a:r>
              <a:rPr lang="en-US" dirty="0"/>
              <a:t>Need to monitor bias and drift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841410-DB1A-5007-0039-02A37A0A6789}"/>
              </a:ext>
            </a:extLst>
          </p:cNvPr>
          <p:cNvSpPr txBox="1"/>
          <p:nvPr/>
        </p:nvSpPr>
        <p:spPr>
          <a:xfrm>
            <a:off x="2438083" y="6933983"/>
            <a:ext cx="457140" cy="45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1218956">
              <a:buSzPct val="100000"/>
            </a:pPr>
            <a:endParaRPr lang="en-US" sz="1200" dirty="0"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3B8F5-1A3A-C015-97CA-16550D3046F4}"/>
              </a:ext>
            </a:extLst>
          </p:cNvPr>
          <p:cNvSpPr txBox="1"/>
          <p:nvPr/>
        </p:nvSpPr>
        <p:spPr>
          <a:xfrm>
            <a:off x="287999" y="1147204"/>
            <a:ext cx="1162746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1218956">
              <a:spcBef>
                <a:spcPts val="600"/>
              </a:spcBef>
              <a:buSzPct val="100000"/>
            </a:pPr>
            <a:r>
              <a:rPr lang="en-US" sz="1000" dirty="0">
                <a:cs typeface="Arial" panose="020B0604020202020204" pitchFamily="34" charset="0"/>
              </a:rPr>
              <a:t>Both traditional AI and generative AI are useful for enterprises. </a:t>
            </a:r>
          </a:p>
          <a:p>
            <a:pPr defTabSz="1218956">
              <a:spcBef>
                <a:spcPts val="600"/>
              </a:spcBef>
              <a:buSzPct val="100000"/>
            </a:pPr>
            <a:r>
              <a:rPr lang="en-US" sz="1000" dirty="0">
                <a:cs typeface="Arial" panose="020B0604020202020204" pitchFamily="34" charset="0"/>
              </a:rPr>
              <a:t>Neither replaces the other, generative AI </a:t>
            </a:r>
            <a:r>
              <a:rPr lang="en-US" sz="1000" dirty="0">
                <a:solidFill>
                  <a:srgbClr val="0D62FE"/>
                </a:solidFill>
                <a:cs typeface="Arial" panose="020B0604020202020204" pitchFamily="34" charset="0"/>
              </a:rPr>
              <a:t>opens new possibilities</a:t>
            </a:r>
          </a:p>
        </p:txBody>
      </p:sp>
      <p:sp>
        <p:nvSpPr>
          <p:cNvPr id="2" name="Title 11">
            <a:extLst>
              <a:ext uri="{FF2B5EF4-FFF2-40B4-BE49-F238E27FC236}">
                <a16:creationId xmlns:a16="http://schemas.microsoft.com/office/drawing/2014/main" id="{2C3DF68E-7E9F-3FC1-F9FD-EBC3EB27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23517"/>
            <a:ext cx="8675930" cy="763425"/>
          </a:xfrm>
        </p:spPr>
        <p:txBody>
          <a:bodyPr/>
          <a:lstStyle/>
          <a:p>
            <a:r>
              <a:rPr lang="en-US" sz="3299" kern="0" dirty="0"/>
              <a:t>Generative AI and traditional AI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AAB25A-A03A-1ECD-EFB6-72F4D5A83750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flipH="1">
            <a:off x="6096000" y="1938325"/>
            <a:ext cx="0" cy="49192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1084B03-9973-EDC0-B2AA-35967AA3FAC7}"/>
              </a:ext>
            </a:extLst>
          </p:cNvPr>
          <p:cNvSpPr txBox="1">
            <a:spLocks/>
          </p:cNvSpPr>
          <p:nvPr/>
        </p:nvSpPr>
        <p:spPr>
          <a:xfrm>
            <a:off x="6373624" y="2117552"/>
            <a:ext cx="4266113" cy="4285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116128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327600" marR="0" indent="-327600" algn="l" defTabSz="116128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2pPr>
            <a:lvl3pPr marL="658800" marR="0" indent="-327600" algn="l" defTabSz="116128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3pPr>
            <a:lvl4pPr marL="986400" marR="0" indent="-327600" algn="l" defTabSz="116128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4pPr>
            <a:lvl5pPr marL="685800" marR="0" indent="0" algn="l" defTabSz="1161288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algn="ctr"/>
            <a:r>
              <a:rPr lang="en-US" sz="2200" b="1" kern="0" dirty="0"/>
              <a:t>Traditional AI</a:t>
            </a:r>
          </a:p>
          <a:p>
            <a:endParaRPr lang="en-US" sz="1800" b="1" kern="0" dirty="0"/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kern="0" dirty="0"/>
              <a:t>Traditional </a:t>
            </a:r>
            <a:r>
              <a:rPr lang="en-US" sz="1800" b="1" kern="0" dirty="0">
                <a:solidFill>
                  <a:schemeClr val="accent1"/>
                </a:solidFill>
              </a:rPr>
              <a:t>Machine learning (ML/AI) </a:t>
            </a:r>
            <a:r>
              <a:rPr lang="en-US" sz="1800" kern="0" dirty="0"/>
              <a:t>model trained with “labeled” data </a:t>
            </a: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kern="0" dirty="0"/>
              <a:t>Training is supervised</a:t>
            </a: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kern="0" dirty="0"/>
              <a:t>Trained on proper, large data sets</a:t>
            </a: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0D62FE"/>
                </a:solidFill>
              </a:rPr>
              <a:t>Trained for a specific task</a:t>
            </a: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kern="0" dirty="0"/>
              <a:t>Does not transfer well to other tasks</a:t>
            </a: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kern="0" dirty="0"/>
              <a:t>A tuned model can be very efficient for </a:t>
            </a:r>
            <a:br>
              <a:rPr lang="en-US" sz="1800" kern="0" dirty="0"/>
            </a:br>
            <a:r>
              <a:rPr lang="en-US" sz="1800" kern="0" dirty="0"/>
              <a:t>the specific task it was designed for</a:t>
            </a: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kern="0" dirty="0"/>
              <a:t>Need to monitor bias and drift</a:t>
            </a:r>
          </a:p>
          <a:p>
            <a:pPr marL="285693" indent="-28569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B65FD-10B7-E890-BA90-24675AEC4EDE}"/>
              </a:ext>
            </a:extLst>
          </p:cNvPr>
          <p:cNvSpPr txBox="1"/>
          <p:nvPr/>
        </p:nvSpPr>
        <p:spPr>
          <a:xfrm>
            <a:off x="212324" y="6412105"/>
            <a:ext cx="220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Source: IBM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WatsonX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708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67435B-4B4F-2CCB-FF0E-8062BE507113}"/>
              </a:ext>
            </a:extLst>
          </p:cNvPr>
          <p:cNvCxnSpPr>
            <a:cxnSpLocks/>
          </p:cNvCxnSpPr>
          <p:nvPr/>
        </p:nvCxnSpPr>
        <p:spPr>
          <a:xfrm>
            <a:off x="3497580" y="2284794"/>
            <a:ext cx="446913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23F6C1-0678-F47A-E79F-7DD9F556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8146138" cy="953294"/>
          </a:xfrm>
        </p:spPr>
        <p:txBody>
          <a:bodyPr>
            <a:normAutofit/>
          </a:bodyPr>
          <a:lstStyle/>
          <a:p>
            <a:r>
              <a:rPr lang="en-US" dirty="0"/>
              <a:t>Were we living in AI stone age before LLMs?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A733D-6977-0454-E625-B6BCA4B3B1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8781" y="2822004"/>
            <a:ext cx="5091258" cy="3611879"/>
          </a:xfrm>
        </p:spPr>
        <p:txBody>
          <a:bodyPr>
            <a:normAutofit/>
          </a:bodyPr>
          <a:lstStyle/>
          <a:p>
            <a:r>
              <a:rPr lang="en-US" sz="2800" dirty="0"/>
              <a:t>Brought AI to masses</a:t>
            </a:r>
          </a:p>
          <a:p>
            <a:r>
              <a:rPr lang="en-US" sz="2800" dirty="0"/>
              <a:t>Trained on truly massive amounts of data </a:t>
            </a:r>
          </a:p>
          <a:p>
            <a:r>
              <a:rPr lang="en-US" sz="2800" dirty="0"/>
              <a:t>NLP scale</a:t>
            </a:r>
          </a:p>
          <a:p>
            <a:r>
              <a:rPr lang="en-US" sz="2800" dirty="0"/>
              <a:t>Ability to solve the tasks the models were not even trained for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62005-024A-5593-15D1-A689DFE1E8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7999" y="2822004"/>
            <a:ext cx="5091258" cy="3611879"/>
          </a:xfrm>
        </p:spPr>
        <p:txBody>
          <a:bodyPr>
            <a:normAutofit/>
          </a:bodyPr>
          <a:lstStyle/>
          <a:p>
            <a:r>
              <a:rPr lang="en-US" sz="2800" dirty="0"/>
              <a:t>We had very good AI technologies before </a:t>
            </a:r>
            <a:r>
              <a:rPr lang="en-US" sz="2800" dirty="0" err="1"/>
              <a:t>ChatGPT</a:t>
            </a:r>
            <a:r>
              <a:rPr lang="en-US" sz="2800" dirty="0"/>
              <a:t> too</a:t>
            </a:r>
          </a:p>
          <a:p>
            <a:r>
              <a:rPr lang="en-US" sz="2800" dirty="0"/>
              <a:t>Traditional AI is and will remain relevant</a:t>
            </a:r>
          </a:p>
          <a:p>
            <a:r>
              <a:rPr lang="en-US" sz="2800" dirty="0"/>
              <a:t>Generative AI predates </a:t>
            </a:r>
            <a:r>
              <a:rPr lang="en-US" sz="2800" dirty="0" err="1"/>
              <a:t>ChatGPT</a:t>
            </a:r>
            <a:endParaRPr lang="en-US" sz="2800" dirty="0"/>
          </a:p>
          <a:p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2050" name="Picture 2" descr="Download Clear OpenAI ChatGPT Logo - Different ChatGPT ...">
            <a:extLst>
              <a:ext uri="{FF2B5EF4-FFF2-40B4-BE49-F238E27FC236}">
                <a16:creationId xmlns:a16="http://schemas.microsoft.com/office/drawing/2014/main" id="{B2280DDF-24C8-170F-1B49-00535A3B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782" y="1795576"/>
            <a:ext cx="1003568" cy="100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70385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05ED-D8E6-4C34-41D4-79F1E69FF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192600"/>
            <a:ext cx="11172040" cy="953294"/>
          </a:xfrm>
        </p:spPr>
        <p:txBody>
          <a:bodyPr/>
          <a:lstStyle/>
          <a:p>
            <a:r>
              <a:rPr lang="en-US" dirty="0"/>
              <a:t>Generative Adversarial Networks (GANs)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65DFE-4F44-DD15-EAE2-FA3C809C4A67}"/>
              </a:ext>
            </a:extLst>
          </p:cNvPr>
          <p:cNvSpPr txBox="1"/>
          <p:nvPr/>
        </p:nvSpPr>
        <p:spPr>
          <a:xfrm>
            <a:off x="287999" y="880546"/>
            <a:ext cx="4491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An example of pre-</a:t>
            </a:r>
            <a:r>
              <a:rPr lang="en-US" sz="2000" dirty="0" err="1">
                <a:solidFill>
                  <a:schemeClr val="accent2"/>
                </a:solidFill>
              </a:rPr>
              <a:t>ChatGPT</a:t>
            </a:r>
            <a:r>
              <a:rPr lang="en-US" sz="2000" dirty="0">
                <a:solidFill>
                  <a:schemeClr val="accent2"/>
                </a:solidFill>
              </a:rPr>
              <a:t> generative AI</a:t>
            </a:r>
          </a:p>
        </p:txBody>
      </p:sp>
      <p:pic>
        <p:nvPicPr>
          <p:cNvPr id="6146" name="Picture 2" descr="Generative Adversarial Network (GAN) - GeeksforGeeks">
            <a:extLst>
              <a:ext uri="{FF2B5EF4-FFF2-40B4-BE49-F238E27FC236}">
                <a16:creationId xmlns:a16="http://schemas.microsoft.com/office/drawing/2014/main" id="{ADE5DE88-FEF3-E8D7-ABA8-ABDB9BD6C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23" y="3453864"/>
            <a:ext cx="5748337" cy="323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AFCDF-B218-C046-F1F4-B4B754271D10}"/>
              </a:ext>
            </a:extLst>
          </p:cNvPr>
          <p:cNvSpPr txBox="1"/>
          <p:nvPr/>
        </p:nvSpPr>
        <p:spPr>
          <a:xfrm>
            <a:off x="647049" y="6351699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www.geeksforgeeks.org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/generative-adversarial-network-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gan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</p:txBody>
      </p:sp>
      <p:pic>
        <p:nvPicPr>
          <p:cNvPr id="6150" name="Picture 6" descr="Generative adversarial networks: What GANs are and how they've evolved |  VentureBeat">
            <a:extLst>
              <a:ext uri="{FF2B5EF4-FFF2-40B4-BE49-F238E27FC236}">
                <a16:creationId xmlns:a16="http://schemas.microsoft.com/office/drawing/2014/main" id="{41442416-8F4B-7D02-F40A-9C34C2B69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619" y="1180904"/>
            <a:ext cx="4877360" cy="312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F71CB4-78B2-79F8-145D-58228F55A7E2}"/>
              </a:ext>
            </a:extLst>
          </p:cNvPr>
          <p:cNvSpPr txBox="1"/>
          <p:nvPr/>
        </p:nvSpPr>
        <p:spPr>
          <a:xfrm>
            <a:off x="7341468" y="4388892"/>
            <a:ext cx="4585511" cy="4625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ctr"/>
            <a:r>
              <a:rPr lang="en-US" dirty="0"/>
              <a:t>https://</a:t>
            </a:r>
            <a:r>
              <a:rPr lang="en-US" dirty="0" err="1"/>
              <a:t>venturebeat.com</a:t>
            </a:r>
            <a:r>
              <a:rPr lang="en-US" dirty="0"/>
              <a:t>/ai/gan-generative-adversarial-network-explainer-ai-machine-learning/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57D38-6D9C-71FE-A3FC-9D55A7F67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19" y="1561564"/>
            <a:ext cx="4806951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746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120416</TotalTime>
  <Words>986</Words>
  <Application>Microsoft Macintosh PowerPoint</Application>
  <PresentationFormat>Widescreen</PresentationFormat>
  <Paragraphs>251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IBM Plex Arabic</vt:lpstr>
      <vt:lpstr>Arial</vt:lpstr>
      <vt:lpstr>Calibri</vt:lpstr>
      <vt:lpstr>Calibri Light</vt:lpstr>
      <vt:lpstr>Cambria Math</vt:lpstr>
      <vt:lpstr>IBM Plex Sans</vt:lpstr>
      <vt:lpstr>IBM Plex Sans ExtLt</vt:lpstr>
      <vt:lpstr>IBM Plex Sans Light</vt:lpstr>
      <vt:lpstr>IBM Plex Sans Medm</vt:lpstr>
      <vt:lpstr>IBM Plex Sans Regular</vt:lpstr>
      <vt:lpstr>IBM Plex Sans SmBld</vt:lpstr>
      <vt:lpstr>Roboto</vt:lpstr>
      <vt:lpstr>Wingdings</vt:lpstr>
      <vt:lpstr>Office Theme</vt:lpstr>
      <vt:lpstr>Generative AI  &amp;  Large Language Models (LLMs)</vt:lpstr>
      <vt:lpstr>About this series</vt:lpstr>
      <vt:lpstr>PowerPoint Presentation</vt:lpstr>
      <vt:lpstr>PowerPoint Presentation</vt:lpstr>
      <vt:lpstr>PowerPoint Presentation</vt:lpstr>
      <vt:lpstr>The story of AI is a story of data representations</vt:lpstr>
      <vt:lpstr>Generative AI and traditional AI</vt:lpstr>
      <vt:lpstr>Were we living in AI stone age before LLMs?</vt:lpstr>
      <vt:lpstr>Generative Adversarial Networks (GANs)</vt:lpstr>
      <vt:lpstr>Foundation models training </vt:lpstr>
      <vt:lpstr>How does Large Language Models work?</vt:lpstr>
      <vt:lpstr>How does Large Language Models work?</vt:lpstr>
      <vt:lpstr>Applications of LLMs</vt:lpstr>
      <vt:lpstr>PowerPoint Presentation</vt:lpstr>
      <vt:lpstr>PowerPoint Presentation</vt:lpstr>
      <vt:lpstr>AGI Hype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Asim Munawar</dc:creator>
  <cp:lastModifiedBy>Asim Munawar</cp:lastModifiedBy>
  <cp:revision>443</cp:revision>
  <dcterms:created xsi:type="dcterms:W3CDTF">2023-08-05T21:07:28Z</dcterms:created>
  <dcterms:modified xsi:type="dcterms:W3CDTF">2024-01-31T00:04:25Z</dcterms:modified>
</cp:coreProperties>
</file>